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330" r:id="rId4"/>
    <p:sldId id="331" r:id="rId5"/>
    <p:sldId id="325" r:id="rId6"/>
    <p:sldId id="280" r:id="rId7"/>
    <p:sldId id="281" r:id="rId8"/>
    <p:sldId id="282" r:id="rId9"/>
    <p:sldId id="283" r:id="rId10"/>
    <p:sldId id="284" r:id="rId11"/>
    <p:sldId id="332" r:id="rId12"/>
    <p:sldId id="333" r:id="rId13"/>
    <p:sldId id="324" r:id="rId14"/>
    <p:sldId id="334" r:id="rId15"/>
    <p:sldId id="323" r:id="rId16"/>
    <p:sldId id="335" r:id="rId17"/>
    <p:sldId id="298" r:id="rId18"/>
    <p:sldId id="285" r:id="rId19"/>
    <p:sldId id="336" r:id="rId20"/>
    <p:sldId id="337" r:id="rId21"/>
    <p:sldId id="302" r:id="rId22"/>
    <p:sldId id="288" r:id="rId23"/>
    <p:sldId id="289" r:id="rId24"/>
    <p:sldId id="353" r:id="rId25"/>
    <p:sldId id="351" r:id="rId26"/>
    <p:sldId id="310" r:id="rId27"/>
    <p:sldId id="348" r:id="rId28"/>
    <p:sldId id="349" r:id="rId29"/>
    <p:sldId id="350" r:id="rId30"/>
    <p:sldId id="34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26" r:id="rId41"/>
  </p:sldIdLst>
  <p:sldSz cx="9144000" cy="5143500" type="screen16x9"/>
  <p:notesSz cx="8991600" cy="71024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F5CF381-E628-4D5D-9CFD-69EABDA38469}">
          <p14:sldIdLst>
            <p14:sldId id="256"/>
            <p14:sldId id="258"/>
            <p14:sldId id="260"/>
            <p14:sldId id="277"/>
            <p14:sldId id="278"/>
            <p14:sldId id="325"/>
            <p14:sldId id="286"/>
            <p14:sldId id="318"/>
            <p14:sldId id="280"/>
            <p14:sldId id="287"/>
            <p14:sldId id="300"/>
            <p14:sldId id="281"/>
            <p14:sldId id="282"/>
            <p14:sldId id="283"/>
            <p14:sldId id="324"/>
            <p14:sldId id="284"/>
            <p14:sldId id="323"/>
          </p14:sldIdLst>
        </p14:section>
        <p14:section name="Раздел без заголовка" id="{0EE19FC8-ECF5-4EA5-AAF6-9D3073A03B2F}">
          <p14:sldIdLst>
            <p14:sldId id="298"/>
            <p14:sldId id="285"/>
            <p14:sldId id="327"/>
            <p14:sldId id="301"/>
            <p14:sldId id="302"/>
            <p14:sldId id="288"/>
            <p14:sldId id="334"/>
            <p14:sldId id="289"/>
            <p14:sldId id="307"/>
            <p14:sldId id="308"/>
            <p14:sldId id="309"/>
            <p14:sldId id="310"/>
            <p14:sldId id="313"/>
            <p14:sldId id="329"/>
            <p14:sldId id="320"/>
            <p14:sldId id="319"/>
            <p14:sldId id="332"/>
            <p14:sldId id="314"/>
            <p14:sldId id="333"/>
            <p14:sldId id="330"/>
            <p14:sldId id="317"/>
            <p14:sldId id="335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C529"/>
    <a:srgbClr val="72A7F6"/>
    <a:srgbClr val="000000"/>
    <a:srgbClr val="002570"/>
    <a:srgbClr val="003295"/>
    <a:srgbClr val="002F8D"/>
    <a:srgbClr val="002A7C"/>
    <a:srgbClr val="52C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6762" autoAdjust="0"/>
    <p:restoredTop sz="94943" autoAdjust="0"/>
  </p:normalViewPr>
  <p:slideViewPr>
    <p:cSldViewPr>
      <p:cViewPr varScale="1">
        <p:scale>
          <a:sx n="140" d="100"/>
          <a:sy n="140" d="100"/>
        </p:scale>
        <p:origin x="-108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2532" y="-96"/>
      </p:cViewPr>
      <p:guideLst>
        <p:guide orient="horz" pos="2237"/>
        <p:guide pos="28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5177645439691065E-3"/>
          <c:y val="3.6183480021941605E-2"/>
          <c:w val="0.42873418486537562"/>
          <c:h val="0.91560572873268253"/>
        </c:manualLayout>
      </c:layout>
      <c:doughnutChart>
        <c:varyColors val="1"/>
        <c:ser>
          <c:idx val="0"/>
          <c:order val="0"/>
          <c:explosion val="1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1163873035426002E-2"/>
                  <c:y val="-8.13559474844032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Трудоспособные
</a:t>
                    </a:r>
                    <a:r>
                      <a:rPr lang="ru-RU" sz="28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3153</a:t>
                    </a:r>
                  </a:p>
                  <a:p>
                    <a:r>
                      <a: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43%</a:t>
                    </a:r>
                    <a:endParaRPr lang="ru-RU" sz="2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1.4109248690284059E-3"/>
                  <c:y val="3.31449189811958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Пенсионеры
</a:t>
                    </a:r>
                    <a:r>
                      <a:rPr lang="ru-RU" sz="2800" dirty="0" smtClean="0"/>
                      <a:t>2507</a:t>
                    </a:r>
                    <a:r>
                      <a:rPr lang="ru-RU" dirty="0"/>
                      <a:t>
</a:t>
                    </a:r>
                    <a:r>
                      <a:rPr lang="ru-RU" sz="2000" b="1" dirty="0" smtClean="0">
                        <a:solidFill>
                          <a:srgbClr val="FF0000"/>
                        </a:solidFill>
                      </a:rPr>
                      <a:t>35%</a:t>
                    </a:r>
                    <a:endParaRPr lang="ru-RU" sz="20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Дети и подростки
</a:t>
                    </a:r>
                    <a:r>
                      <a:rPr lang="ru-RU" sz="28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1597</a:t>
                    </a:r>
                  </a:p>
                  <a:p>
                    <a:r>
                      <a: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22%</a:t>
                    </a:r>
                    <a:endParaRPr lang="ru-RU" sz="2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Трудоспособные</c:v>
                </c:pt>
                <c:pt idx="1">
                  <c:v>Пенсионеры</c:v>
                </c:pt>
                <c:pt idx="2">
                  <c:v>Дети и подростки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3125</c:v>
                </c:pt>
                <c:pt idx="1">
                  <c:v>2577</c:v>
                </c:pt>
                <c:pt idx="2">
                  <c:v>1597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5846745170430061E-3"/>
          <c:y val="3.4010352738701649E-2"/>
          <c:w val="0.39533845152096375"/>
          <c:h val="0.86003763292719415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4.232774607085198E-3"/>
                  <c:y val="-6.0263489056720434E-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38</a:t>
                    </a:r>
                    <a:r>
                      <a:rPr lang="en-US" dirty="0"/>
                      <a:t>
</a:t>
                    </a:r>
                    <a:r>
                      <a: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1.8342023297369413E-2"/>
                  <c:y val="-3.013174452836031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292</a:t>
                    </a:r>
                  </a:p>
                  <a:p>
                    <a:r>
                      <a: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2.7239854311370305E-2"/>
                  <c:y val="-1.247554621035637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47</a:t>
                    </a:r>
                  </a:p>
                  <a:p>
                    <a:r>
                      <a: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  <c:separator>
</c:separator>
            </c:dLbl>
            <c:showVal val="1"/>
            <c:showPercent val="1"/>
            <c:separator>
</c:separator>
            <c:showLeaderLines val="1"/>
          </c:dLbls>
          <c:cat>
            <c:strRef>
              <c:f>Лист1!$A$6:$A$8</c:f>
              <c:strCache>
                <c:ptCount val="3"/>
                <c:pt idx="0">
                  <c:v>Офицеры</c:v>
                </c:pt>
                <c:pt idx="1">
                  <c:v>Прапорщики, сержанты, солдаты</c:v>
                </c:pt>
                <c:pt idx="2">
                  <c:v>Подлежащие призыву</c:v>
                </c:pt>
              </c:strCache>
            </c:strRef>
          </c:cat>
          <c:val>
            <c:numRef>
              <c:f>Лист1!$B$6:$B$8</c:f>
              <c:numCache>
                <c:formatCode>0</c:formatCode>
                <c:ptCount val="3"/>
                <c:pt idx="0">
                  <c:v>38</c:v>
                </c:pt>
                <c:pt idx="1">
                  <c:v>1292</c:v>
                </c:pt>
                <c:pt idx="2">
                  <c:v>147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495110146998458E-3"/>
          <c:y val="0.89323633841735939"/>
          <c:w val="0.89999993226724995"/>
          <c:h val="8.7090118139493744E-2"/>
        </c:manualLayout>
      </c:layout>
      <c:txPr>
        <a:bodyPr/>
        <a:lstStyle/>
        <a:p>
          <a:pPr>
            <a:defRPr sz="2000" b="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752948166397589E-2"/>
          <c:y val="0"/>
          <c:w val="0.42873418486537562"/>
          <c:h val="0.91560572873268253"/>
        </c:manualLayout>
      </c:layout>
      <c:doughnutChart>
        <c:varyColors val="1"/>
        <c:ser>
          <c:idx val="0"/>
          <c:order val="0"/>
          <c:explosion val="2"/>
          <c:dLbls>
            <c:delete val="1"/>
          </c:dLbls>
          <c:cat>
            <c:numRef>
              <c:f>Лист1!$A$1:$A$3</c:f>
              <c:numCache>
                <c:formatCode>General</c:formatCode>
                <c:ptCount val="3"/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953337030012539"/>
          <c:y val="8.6713074765571829E-2"/>
          <c:w val="0.47652306985731935"/>
          <c:h val="0.89661084646715472"/>
        </c:manualLayout>
      </c:layout>
      <c:doughnutChart>
        <c:varyColors val="1"/>
        <c:ser>
          <c:idx val="0"/>
          <c:order val="0"/>
          <c:cat>
            <c:strRef>
              <c:f>Лист1!$A$21:$A$23</c:f>
              <c:strCache>
                <c:ptCount val="3"/>
                <c:pt idx="0">
                  <c:v>Молодая семья</c:v>
                </c:pt>
                <c:pt idx="1">
                  <c:v>Специалист села</c:v>
                </c:pt>
                <c:pt idx="2">
                  <c:v>Малоимущие</c:v>
                </c:pt>
              </c:strCache>
            </c:strRef>
          </c:cat>
          <c:val>
            <c:numRef>
              <c:f>Лист1!$B$21:$B$23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928793626105037E-2"/>
          <c:y val="6.8367890897112968E-2"/>
          <c:w val="0.28035141432697952"/>
          <c:h val="0.4026184120336088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2800" b="1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.57677839318666491"/>
          <c:y val="0.14103459813830471"/>
          <c:w val="0.42232320815256247"/>
          <c:h val="0.85896540186169534"/>
        </c:manualLayout>
      </c:layout>
      <c:pie3DChart>
        <c:varyColors val="1"/>
        <c:ser>
          <c:idx val="0"/>
          <c:order val="0"/>
          <c:spPr>
            <a:effectLst/>
          </c:spPr>
          <c:explosion val="6"/>
          <c:dPt>
            <c:idx val="2"/>
            <c:explosion val="0"/>
            <c:spPr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9.8975113876235851E-2"/>
                  <c:y val="7.161428848021098E-2"/>
                </c:manualLayout>
              </c:layout>
              <c:showVal val="1"/>
            </c:dLbl>
            <c:dLbl>
              <c:idx val="1"/>
              <c:layout>
                <c:manualLayout>
                  <c:x val="3.0934909671283327E-3"/>
                  <c:y val="-0.23966249228075773"/>
                </c:manualLayout>
              </c:layout>
              <c:showVal val="1"/>
            </c:dLbl>
            <c:dLbl>
              <c:idx val="2"/>
              <c:layout>
                <c:manualLayout>
                  <c:x val="7.6958138345965071E-2"/>
                  <c:y val="5.901991335135592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Лист1!$A$25:$A$27</c:f>
              <c:strCache>
                <c:ptCount val="3"/>
                <c:pt idx="0">
                  <c:v>Семьи группы риска</c:v>
                </c:pt>
                <c:pt idx="1">
                  <c:v>Семьи на учете КПДН</c:v>
                </c:pt>
                <c:pt idx="2">
                  <c:v>Семьи на профилактическом учете</c:v>
                </c:pt>
              </c:strCache>
            </c:strRef>
          </c:cat>
          <c:val>
            <c:numRef>
              <c:f>Лист1!$B$25:$B$27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</c:pie3DChart>
      <c:spPr>
        <a:effectLst/>
      </c:spPr>
    </c:plotArea>
    <c:legend>
      <c:legendPos val="r"/>
      <c:layout>
        <c:manualLayout>
          <c:xMode val="edge"/>
          <c:yMode val="edge"/>
          <c:x val="0.52639769926196056"/>
          <c:y val="2.2826988063963504E-2"/>
          <c:w val="0.44638344158688781"/>
          <c:h val="0.16021549661705356"/>
        </c:manualLayout>
      </c:layout>
      <c:txPr>
        <a:bodyPr/>
        <a:lstStyle/>
        <a:p>
          <a:pPr>
            <a:defRPr sz="18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3394633929563432"/>
          <c:y val="5.2192899541601966E-2"/>
          <c:w val="0.6114227308076875"/>
          <c:h val="0.94780710045840055"/>
        </c:manualLayout>
      </c:layout>
      <c:pie3DChart>
        <c:varyColors val="1"/>
        <c:ser>
          <c:idx val="0"/>
          <c:order val="0"/>
          <c:spPr>
            <a:effectLst/>
          </c:spPr>
          <c:explosion val="9"/>
          <c:dLbls>
            <c:dLbl>
              <c:idx val="0"/>
              <c:layout>
                <c:manualLayout>
                  <c:x val="0.12668125763804017"/>
                  <c:y val="-0.191010057105172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
</a:t>
                    </a:r>
                    <a:r>
                      <a:rPr lang="ru-RU" dirty="0" smtClean="0"/>
                      <a:t>20</a:t>
                    </a:r>
                    <a:r>
                      <a:rPr lang="ru-RU" baseline="0" dirty="0" smtClean="0"/>
                      <a:t> 743,19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66%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7.1014498389067884E-2"/>
                  <c:y val="6.52411244270022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  <a:r>
                      <a:rPr lang="ru-RU" dirty="0" smtClean="0"/>
                      <a:t>10</a:t>
                    </a:r>
                    <a:r>
                      <a:rPr lang="ru-RU" baseline="0" dirty="0" smtClean="0"/>
                      <a:t> 591,32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34%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Лист1!$A$48:$A$49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Лист1!$B$48:$B$49</c:f>
              <c:numCache>
                <c:formatCode>#,##0.00</c:formatCode>
                <c:ptCount val="2"/>
                <c:pt idx="0">
                  <c:v>20743.189999999966</c:v>
                </c:pt>
                <c:pt idx="1">
                  <c:v>10591.32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3.6590489945561598E-2"/>
          <c:y val="0"/>
          <c:w val="0.38143717364737284"/>
          <c:h val="0.80100469826622822"/>
        </c:manualLayout>
      </c:layout>
      <c:pie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-0.14264748361293217"/>
                  <c:y val="0.1432282954238449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6 769,11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33%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НДФЛ</a:t>
                    </a:r>
                    <a:endParaRPr lang="en-US" sz="14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8.5381290967670234E-2"/>
                  <c:y val="-0.230323298015846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3 818,41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8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Акцизы</a:t>
                    </a:r>
                    <a:endParaRPr lang="en-US" sz="14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3.3749805577158128E-2"/>
                  <c:y val="-6.410947347595644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4,20</a:t>
                    </a: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0,5%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0.10001588712365293"/>
                  <c:y val="-0.173089745797153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2 001,21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9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патент</a:t>
                    </a:r>
                    <a:endParaRPr lang="en-US" sz="14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0.15272191978669067"/>
                  <c:y val="-0.2393943720659167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3,08</a:t>
                    </a: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0,5%</a:t>
                    </a: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5"/>
              <c:layout>
                <c:manualLayout>
                  <c:x val="0"/>
                  <c:y val="-8.053894045674307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ru-RU" sz="1400" baseline="0" dirty="0" smtClean="0">
                        <a:solidFill>
                          <a:schemeClr val="tx2"/>
                        </a:solidFill>
                      </a:rPr>
                      <a:t> 815,81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9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Имущество</a:t>
                    </a: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(</a:t>
                    </a:r>
                    <a:r>
                      <a:rPr lang="ru-RU" sz="1400" dirty="0" err="1" smtClean="0">
                        <a:solidFill>
                          <a:schemeClr val="tx2"/>
                        </a:solidFill>
                      </a:rPr>
                      <a:t>физ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 sz="14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6"/>
              <c:layout>
                <c:manualLayout>
                  <c:x val="2.6808132429730069E-2"/>
                  <c:y val="1.018019897057155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2 738,25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3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з/н</a:t>
                    </a:r>
                    <a:r>
                      <a:rPr lang="ru-RU" sz="1400" baseline="0" dirty="0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z="1400" baseline="0" dirty="0" err="1" smtClean="0">
                        <a:solidFill>
                          <a:schemeClr val="tx2"/>
                        </a:solidFill>
                      </a:rPr>
                      <a:t>физ</a:t>
                    </a:r>
                    <a:r>
                      <a:rPr lang="ru-RU" sz="1400" baseline="0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 sz="14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1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0.10158871236529275"/>
                  <c:y val="9.777750403498428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3 593,12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7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з/н(Юр)</a:t>
                    </a:r>
                    <a:endParaRPr lang="en-US" sz="140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1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Percent val="1"/>
            <c:separator>
</c:separator>
          </c:dLbls>
          <c:cat>
            <c:strRef>
              <c:f>Лист1!$A$34:$A$41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Патент</c:v>
                </c:pt>
                <c:pt idx="4">
                  <c:v>Единый с/х</c:v>
                </c:pt>
                <c:pt idx="5">
                  <c:v>Налог на имущество</c:v>
                </c:pt>
                <c:pt idx="6">
                  <c:v>Налог на землю физ/л</c:v>
                </c:pt>
                <c:pt idx="7">
                  <c:v>Налог на змелю  юр/л</c:v>
                </c:pt>
              </c:strCache>
            </c:strRef>
          </c:cat>
          <c:val>
            <c:numRef>
              <c:f>Лист1!$B$34:$B$41</c:f>
              <c:numCache>
                <c:formatCode>#,##0.00</c:formatCode>
                <c:ptCount val="8"/>
                <c:pt idx="0">
                  <c:v>6769.1100000000024</c:v>
                </c:pt>
                <c:pt idx="1">
                  <c:v>3818.4100000000012</c:v>
                </c:pt>
                <c:pt idx="2">
                  <c:v>4.2</c:v>
                </c:pt>
                <c:pt idx="3">
                  <c:v>2001.21</c:v>
                </c:pt>
                <c:pt idx="4">
                  <c:v>3.08</c:v>
                </c:pt>
                <c:pt idx="5">
                  <c:v>1815.81</c:v>
                </c:pt>
                <c:pt idx="6">
                  <c:v>2738.25</c:v>
                </c:pt>
                <c:pt idx="7">
                  <c:v>3593.12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85332184546814993"/>
          <c:w val="0.49326826886171432"/>
          <c:h val="0.1466781545318509"/>
        </c:manualLayout>
      </c:layout>
      <c:overlay val="1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2046136286821741"/>
          <c:y val="1.9735144515197641E-2"/>
          <c:w val="0.69585890024835562"/>
          <c:h val="0.8002410958546163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282700190821188"/>
                  <c:y val="0.1327126059956204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2</a:t>
                    </a:r>
                    <a:r>
                      <a:rPr lang="ru-RU" sz="1400" baseline="0" dirty="0" smtClean="0">
                        <a:solidFill>
                          <a:schemeClr val="tx2"/>
                        </a:solidFill>
                      </a:rPr>
                      <a:t> 757,97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26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Платные услуги ЖКХ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0.18808262236920958"/>
                  <c:y val="-1.649899142889538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27,66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2.5764714999649028E-2"/>
                  <c:y val="-6.339089864315342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539,23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5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аренда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0.23445890649680634"/>
                  <c:y val="-0.2362956347512123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1 583,41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15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НТО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0.26622477137365758"/>
                  <c:y val="-9.11110893361161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5</a:t>
                    </a:r>
                    <a:r>
                      <a:rPr lang="ru-RU" sz="1400" baseline="0" dirty="0" smtClean="0">
                        <a:solidFill>
                          <a:schemeClr val="tx2"/>
                        </a:solidFill>
                      </a:rPr>
                      <a:t> 583,05</a:t>
                    </a:r>
                    <a:r>
                      <a:rPr lang="en-US" sz="1400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53</a:t>
                    </a:r>
                    <a:r>
                      <a:rPr lang="en-US" sz="1400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ru-RU" sz="1400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Реализация </a:t>
                    </a:r>
                  </a:p>
                  <a:p>
                    <a:r>
                      <a:rPr lang="ru-RU" sz="1400" dirty="0" smtClean="0">
                        <a:solidFill>
                          <a:schemeClr val="tx2"/>
                        </a:solidFill>
                      </a:rPr>
                      <a:t>имущества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howPercent val="1"/>
              <c:separator>
</c:separator>
            </c:dLbl>
            <c:dLbl>
              <c:idx val="5"/>
              <c:layout>
                <c:manualLayout>
                  <c:x val="-2.7255213905967354E-2"/>
                  <c:y val="8.0740514695555182E-2"/>
                </c:manualLayout>
              </c:layout>
              <c:dLblPos val="bestFit"/>
              <c:showLegendKey val="1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400" spc="-150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bestFit"/>
            <c:showLegendKey val="1"/>
            <c:showVal val="1"/>
            <c:showPercent val="1"/>
            <c:separator>
</c:separator>
          </c:dLbls>
          <c:cat>
            <c:strRef>
              <c:f>Лист1!$A$44:$A$49</c:f>
              <c:strCache>
                <c:ptCount val="6"/>
                <c:pt idx="0">
                  <c:v>Оказание услуг</c:v>
                </c:pt>
                <c:pt idx="1">
                  <c:v>Штрафы</c:v>
                </c:pt>
                <c:pt idx="2">
                  <c:v>Аренда</c:v>
                </c:pt>
                <c:pt idx="3">
                  <c:v>НТО</c:v>
                </c:pt>
                <c:pt idx="4">
                  <c:v>реализация мущества</c:v>
                </c:pt>
                <c:pt idx="5">
                  <c:v>пожертования граждан</c:v>
                </c:pt>
              </c:strCache>
            </c:strRef>
          </c:cat>
          <c:val>
            <c:numRef>
              <c:f>Лист1!$B$44:$B$49</c:f>
              <c:numCache>
                <c:formatCode>#,##0.00</c:formatCode>
                <c:ptCount val="6"/>
                <c:pt idx="0">
                  <c:v>2757.9700000000012</c:v>
                </c:pt>
                <c:pt idx="1">
                  <c:v>27.66</c:v>
                </c:pt>
                <c:pt idx="2">
                  <c:v>539.23</c:v>
                </c:pt>
                <c:pt idx="3">
                  <c:v>1583.41</c:v>
                </c:pt>
                <c:pt idx="4">
                  <c:v>5583.05</c:v>
                </c:pt>
                <c:pt idx="5">
                  <c:v>100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2.0611771999719242E-2"/>
          <c:y val="0.81695239348411275"/>
          <c:w val="0.97681175650031649"/>
          <c:h val="0.18304760651588742"/>
        </c:manualLayout>
      </c:layout>
      <c:txPr>
        <a:bodyPr/>
        <a:lstStyle/>
        <a:p>
          <a:pPr algn="just">
            <a:defRPr sz="12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80779913343037E-2"/>
          <c:y val="0"/>
          <c:w val="0.52535451616487117"/>
          <c:h val="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2.4097433618486836E-2"/>
                  <c:y val="-8.4281998927760726E-3"/>
                </c:manualLayout>
              </c:layout>
              <c:showLegendKey val="1"/>
              <c:showVal val="1"/>
              <c:separator>
</c:separator>
            </c:dLbl>
            <c:dLbl>
              <c:idx val="1"/>
              <c:layout>
                <c:manualLayout>
                  <c:x val="2.3371847572491989E-2"/>
                  <c:y val="3.6558796354386478E-3"/>
                </c:manualLayout>
              </c:layout>
              <c:showLegendKey val="1"/>
              <c:showVal val="1"/>
              <c:separator>
</c:separator>
            </c:dLbl>
            <c:dLbl>
              <c:idx val="2"/>
              <c:layout>
                <c:manualLayout>
                  <c:x val="-2.2039662259748939E-2"/>
                  <c:y val="8.2896547921871028E-3"/>
                </c:manualLayout>
              </c:layout>
              <c:showLegendKey val="1"/>
              <c:showVal val="1"/>
              <c:separator>
</c:separator>
            </c:dLbl>
            <c:dLbl>
              <c:idx val="3"/>
              <c:layout>
                <c:manualLayout>
                  <c:x val="1.2874680591045439E-2"/>
                  <c:y val="9.1608016699556274E-2"/>
                </c:manualLayout>
              </c:layout>
              <c:showLegendKey val="1"/>
              <c:showVal val="1"/>
              <c:separator>
</c:separator>
            </c:dLbl>
            <c:dLbl>
              <c:idx val="4"/>
              <c:layout>
                <c:manualLayout>
                  <c:x val="-4.8519053438506833E-3"/>
                  <c:y val="3.6971104672605858E-2"/>
                </c:manualLayout>
              </c:layout>
              <c:showLegendKey val="1"/>
              <c:showVal val="1"/>
              <c:separator>
</c:separator>
            </c:dLbl>
            <c:dLbl>
              <c:idx val="5"/>
              <c:layout>
                <c:manualLayout>
                  <c:x val="1.8309298966781469E-2"/>
                  <c:y val="1.2826234501009498E-2"/>
                </c:manualLayout>
              </c:layout>
              <c:showLegendKey val="1"/>
              <c:showVal val="1"/>
              <c:separator>
</c:separator>
            </c:dLbl>
            <c:dLbl>
              <c:idx val="6"/>
              <c:layout>
                <c:manualLayout>
                  <c:x val="-1.1901122097544729E-2"/>
                  <c:y val="-1.4335734464887969E-2"/>
                </c:manualLayout>
              </c:layout>
              <c:showLegendKey val="1"/>
              <c:showVal val="1"/>
              <c:separator>
</c:separator>
            </c:dLbl>
            <c:dLbl>
              <c:idx val="7"/>
              <c:layout>
                <c:manualLayout>
                  <c:x val="-8.4658371292078826E-3"/>
                  <c:y val="1.20721974441161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1000,00</a:t>
                    </a:r>
                    <a:endParaRPr lang="en-US" dirty="0"/>
                  </a:p>
                </c:rich>
              </c:tx>
              <c:showLegendKey val="1"/>
              <c:showVal val="1"/>
              <c:separator>
</c:separator>
            </c:dLbl>
            <c:dLbl>
              <c:idx val="8"/>
              <c:layout>
                <c:manualLayout>
                  <c:x val="3.3862904121764251E-2"/>
                  <c:y val="1.3832566443062208E-17"/>
                </c:manualLayout>
              </c:layout>
              <c:showLegendKey val="1"/>
              <c:showVal val="1"/>
              <c:separator>
</c:separator>
            </c:dLbl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1"/>
            <c:showVal val="1"/>
            <c:separator>
</c:separator>
            <c:showLeaderLines val="1"/>
          </c:dLbls>
          <c:cat>
            <c:strRef>
              <c:f>Лист1!$A$48:$A$55</c:f>
              <c:strCache>
                <c:ptCount val="8"/>
                <c:pt idx="0">
                  <c:v>Дотации на выравнивание</c:v>
                </c:pt>
                <c:pt idx="1">
                  <c:v>Прочие дотации </c:v>
                </c:pt>
                <c:pt idx="2">
                  <c:v>Субсидии молодая семья</c:v>
                </c:pt>
                <c:pt idx="3">
                  <c:v>Субвенции на выполнение передаваемых полномочий </c:v>
                </c:pt>
                <c:pt idx="4">
                  <c:v>Субвенции на осуществление воинского учета</c:v>
                </c:pt>
                <c:pt idx="5">
                  <c:v>Межбюджетные трансферы на полномочия</c:v>
                </c:pt>
                <c:pt idx="6">
                  <c:v>Прочие безвозмездные поступления</c:v>
                </c:pt>
                <c:pt idx="7">
                  <c:v>Субсидии иннициативное бюджетирование</c:v>
                </c:pt>
              </c:strCache>
            </c:strRef>
          </c:cat>
          <c:val>
            <c:numRef>
              <c:f>Лист1!$B$48:$B$55</c:f>
              <c:numCache>
                <c:formatCode>#,##0.00</c:formatCode>
                <c:ptCount val="8"/>
                <c:pt idx="0">
                  <c:v>1546.3</c:v>
                </c:pt>
                <c:pt idx="1">
                  <c:v>215</c:v>
                </c:pt>
                <c:pt idx="2">
                  <c:v>1503.7</c:v>
                </c:pt>
                <c:pt idx="3">
                  <c:v>33</c:v>
                </c:pt>
                <c:pt idx="4">
                  <c:v>260</c:v>
                </c:pt>
                <c:pt idx="5">
                  <c:v>155.33000000000001</c:v>
                </c:pt>
                <c:pt idx="6">
                  <c:v>921.62</c:v>
                </c:pt>
                <c:pt idx="7">
                  <c:v>1000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037062548605764"/>
          <c:y val="1.5563629035631124E-2"/>
          <c:w val="0.32116364848350176"/>
          <c:h val="0.98396298873388044"/>
        </c:manualLayout>
      </c:layout>
      <c:txPr>
        <a:bodyPr/>
        <a:lstStyle/>
        <a:p>
          <a:pPr>
            <a:defRPr sz="1200" b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50"/>
      <c:rotY val="80"/>
      <c:depthPercent val="100"/>
      <c:perspective val="90"/>
    </c:view3D>
    <c:plotArea>
      <c:layout>
        <c:manualLayout>
          <c:layoutTarget val="inner"/>
          <c:xMode val="edge"/>
          <c:yMode val="edge"/>
          <c:x val="0.24194180561714287"/>
          <c:y val="6.766581811200921E-2"/>
          <c:w val="0.66195726680207412"/>
          <c:h val="0.932334181887988"/>
        </c:manualLayout>
      </c:layout>
      <c:pie3DChart>
        <c:varyColors val="1"/>
        <c:ser>
          <c:idx val="0"/>
          <c:order val="0"/>
          <c:spPr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c:spPr>
          <c:dPt>
            <c:idx val="0"/>
            <c:explosion val="38"/>
          </c:dPt>
          <c:dPt>
            <c:idx val="1"/>
            <c:spPr>
              <a:solidFill>
                <a:schemeClr val="accent2"/>
              </a:solidFill>
              <a:effectLst/>
            </c:spPr>
          </c:dPt>
          <c:dLbls>
            <c:dLbl>
              <c:idx val="0"/>
              <c:layout>
                <c:manualLayout>
                  <c:x val="-2.9992282954133941E-2"/>
                  <c:y val="-4.01939443993393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Собственные доходы
</a:t>
                    </a:r>
                    <a:r>
                      <a:rPr lang="ru-RU" dirty="0" smtClean="0"/>
                      <a:t>31 334,51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85%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2.9210079753343589E-2"/>
                  <c:y val="0.1579219043086312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Привлеченные доходы
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634,95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15%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 b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</c:dLbls>
          <c:cat>
            <c:strRef>
              <c:f>Лист1!$A$55:$A$56</c:f>
              <c:strCache>
                <c:ptCount val="2"/>
                <c:pt idx="0">
                  <c:v>Собственные доходы</c:v>
                </c:pt>
                <c:pt idx="1">
                  <c:v>Привлеченные доходы</c:v>
                </c:pt>
              </c:strCache>
            </c:strRef>
          </c:cat>
          <c:val>
            <c:numRef>
              <c:f>Лист1!$B$55:$B$56</c:f>
              <c:numCache>
                <c:formatCode>#,##0.00</c:formatCode>
                <c:ptCount val="2"/>
                <c:pt idx="0">
                  <c:v>31334.51</c:v>
                </c:pt>
                <c:pt idx="1">
                  <c:v>5634.95</c:v>
                </c:pt>
              </c:numCache>
            </c:numRef>
          </c:val>
        </c:ser>
        <c:dLbls>
          <c:showPercent val="1"/>
        </c:dLbls>
      </c:pie3DChart>
      <c:spPr>
        <a:effectLst/>
        <a:scene3d>
          <a:camera prst="orthographicFront"/>
          <a:lightRig rig="threePt" dir="t"/>
        </a:scene3d>
        <a:sp3d prstMaterial="softEdge"/>
      </c:spPr>
    </c:plotArea>
    <c:plotVisOnly val="1"/>
    <c:dispBlanksAs val="zero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2000" b="0"/>
            </a:pPr>
            <a:r>
              <a:rPr lang="ru-RU" sz="2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Привлеченные доходы </a:t>
            </a:r>
          </a:p>
          <a:p>
            <a:pPr>
              <a:defRPr sz="2000" b="0"/>
            </a:pP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5 лет</a:t>
            </a:r>
            <a:r>
              <a:rPr lang="ru-RU" sz="18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- 98</a:t>
            </a:r>
            <a:r>
              <a:rPr lang="ru-RU" sz="18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599,89</a:t>
            </a:r>
            <a:r>
              <a:rPr lang="ru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(тыс.</a:t>
            </a:r>
            <a:r>
              <a:rPr lang="ru-RU" sz="18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руб.)</a:t>
            </a:r>
            <a:endParaRPr lang="ru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656146515609294"/>
          <c:y val="2.2136155625952704E-4"/>
        </c:manualLayout>
      </c:layout>
    </c:title>
    <c:plotArea>
      <c:layout>
        <c:manualLayout>
          <c:layoutTarget val="inner"/>
          <c:xMode val="edge"/>
          <c:yMode val="edge"/>
          <c:x val="0.14822670395543774"/>
          <c:y val="0.21762450816451637"/>
          <c:w val="0.82303543485752062"/>
          <c:h val="0.647274806767506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Лист1!$B$8</c:f>
              <c:strCache>
                <c:ptCount val="1"/>
                <c:pt idx="0">
                  <c:v>Привлеченные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291827612746583E-2"/>
                  <c:y val="1.574725824114784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7.5704865184471034E-3"/>
                  <c:y val="1.238056882568604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9191577928014325E-3"/>
                  <c:y val="6.298903296459161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0847410469414868E-2"/>
                  <c:y val="1.259755860459949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Лист1!$A$9:$A$13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Лист1!$B$9:$B$13</c:f>
              <c:numCache>
                <c:formatCode>General</c:formatCode>
                <c:ptCount val="5"/>
                <c:pt idx="0">
                  <c:v>5769.2</c:v>
                </c:pt>
                <c:pt idx="1">
                  <c:v>56174.27</c:v>
                </c:pt>
                <c:pt idx="2">
                  <c:v>27366.53</c:v>
                </c:pt>
                <c:pt idx="3" formatCode="#,##0.00">
                  <c:v>3654.94</c:v>
                </c:pt>
                <c:pt idx="4" formatCode="#,##0.00">
                  <c:v>5634.95</c:v>
                </c:pt>
              </c:numCache>
            </c:numRef>
          </c:val>
        </c:ser>
        <c:dLbls>
          <c:showVal val="1"/>
        </c:dLbls>
        <c:axId val="166848768"/>
        <c:axId val="167051264"/>
      </c:barChart>
      <c:catAx>
        <c:axId val="166848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51264"/>
        <c:crosses val="autoZero"/>
        <c:auto val="1"/>
        <c:lblAlgn val="ctr"/>
        <c:lblOffset val="100"/>
      </c:catAx>
      <c:valAx>
        <c:axId val="1670512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6848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Лист1!$C$1:$H$1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</c:strCache>
            </c:strRef>
          </c:cat>
          <c:val>
            <c:numRef>
              <c:f>Лист1!$C$2:$H$2</c:f>
              <c:numCache>
                <c:formatCode>General</c:formatCode>
                <c:ptCount val="6"/>
                <c:pt idx="0">
                  <c:v>7259</c:v>
                </c:pt>
                <c:pt idx="1">
                  <c:v>7241</c:v>
                </c:pt>
                <c:pt idx="2">
                  <c:v>7270</c:v>
                </c:pt>
                <c:pt idx="3">
                  <c:v>7262</c:v>
                </c:pt>
                <c:pt idx="4">
                  <c:v>7248</c:v>
                </c:pt>
                <c:pt idx="5">
                  <c:v>7257</c:v>
                </c:pt>
              </c:numCache>
            </c:numRef>
          </c:val>
        </c:ser>
        <c:dLbls>
          <c:showVal val="1"/>
        </c:dLbls>
        <c:gapWidth val="75"/>
        <c:axId val="174435712"/>
        <c:axId val="174421120"/>
      </c:barChart>
      <c:catAx>
        <c:axId val="174435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421120"/>
        <c:crosses val="autoZero"/>
        <c:auto val="1"/>
        <c:lblAlgn val="ctr"/>
        <c:lblOffset val="100"/>
      </c:catAx>
      <c:valAx>
        <c:axId val="174421120"/>
        <c:scaling>
          <c:orientation val="minMax"/>
        </c:scaling>
        <c:delete val="1"/>
        <c:axPos val="l"/>
        <c:numFmt formatCode="General" sourceLinked="1"/>
        <c:tickLblPos val="none"/>
        <c:crossAx val="174435712"/>
        <c:crossesAt val="1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Собственные доходы (тыс.руб.)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Лист1!$A$10:$A$15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</c:strCache>
            </c:strRef>
          </c:cat>
          <c:val>
            <c:numRef>
              <c:f>Лист1!$B$10:$B$15</c:f>
              <c:numCache>
                <c:formatCode>General</c:formatCode>
                <c:ptCount val="6"/>
                <c:pt idx="0">
                  <c:v>13046.2</c:v>
                </c:pt>
                <c:pt idx="1">
                  <c:v>15509.3</c:v>
                </c:pt>
                <c:pt idx="2">
                  <c:v>19516.71</c:v>
                </c:pt>
                <c:pt idx="3">
                  <c:v>19456.71</c:v>
                </c:pt>
                <c:pt idx="4">
                  <c:v>22759.23</c:v>
                </c:pt>
                <c:pt idx="5">
                  <c:v>31334.51</c:v>
                </c:pt>
              </c:numCache>
            </c:numRef>
          </c:val>
        </c:ser>
        <c:dLbls>
          <c:showVal val="1"/>
        </c:dLbls>
        <c:axId val="167067008"/>
        <c:axId val="167093376"/>
      </c:barChart>
      <c:catAx>
        <c:axId val="16706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93376"/>
        <c:crosses val="autoZero"/>
        <c:auto val="1"/>
        <c:lblAlgn val="ctr"/>
        <c:lblOffset val="100"/>
      </c:catAx>
      <c:valAx>
        <c:axId val="167093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67008"/>
        <c:crosses val="autoZero"/>
        <c:crossBetween val="between"/>
      </c:valAx>
    </c:plotArea>
    <c:plotVisOnly val="1"/>
  </c:chart>
  <c:txPr>
    <a:bodyPr/>
    <a:lstStyle/>
    <a:p>
      <a:pPr>
        <a:defRPr sz="1050" b="1" i="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4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6.8750000000000019E-2"/>
          <c:w val="0.62635840382217978"/>
          <c:h val="0.92499999999999993"/>
        </c:manualLayout>
      </c:layout>
      <c:pie3D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0.19513275911998737"/>
                  <c:y val="-0.2698944389763779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040671765559359E-2"/>
                  <c:y val="-3.340821850393701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5.7767031714772057E-2"/>
                  <c:y val="-0.1601454232283463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5321567760556855E-2"/>
                  <c:y val="-0.2358432578740158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050753534632764E-3"/>
                  <c:y val="-3.296874999999999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7.3954772916068959E-2"/>
                  <c:y val="0.140625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1840459263171261E-2"/>
                  <c:y val="0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5.2201498312052855E-2"/>
                  <c:y val="0.17763681102362205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куммунальное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16782.07</c:v>
                </c:pt>
                <c:pt idx="1">
                  <c:v>260</c:v>
                </c:pt>
                <c:pt idx="2">
                  <c:v>377.35</c:v>
                </c:pt>
                <c:pt idx="3">
                  <c:v>5173.33</c:v>
                </c:pt>
                <c:pt idx="4">
                  <c:v>7317.59</c:v>
                </c:pt>
                <c:pt idx="5">
                  <c:v>980.41</c:v>
                </c:pt>
                <c:pt idx="6">
                  <c:v>3321.2599999999998</c:v>
                </c:pt>
                <c:pt idx="7">
                  <c:v>44.57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3062502533656584"/>
          <c:y val="2.7362204724409485E-3"/>
          <c:w val="0.36802175013902932"/>
          <c:h val="0.99726377952755707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8.2634647782048772E-3"/>
          <c:y val="1.9170144870592481E-3"/>
          <c:w val="0.45457761454870904"/>
          <c:h val="0.97969238952730353"/>
        </c:manualLayout>
      </c:layout>
      <c:doughnutChart>
        <c:varyColors val="1"/>
        <c:ser>
          <c:idx val="0"/>
          <c:order val="0"/>
          <c:tx>
            <c:strRef>
              <c:f>'Лист1'!$B$2</c:f>
              <c:strCache>
                <c:ptCount val="1"/>
                <c:pt idx="0">
                  <c:v>7</c:v>
                </c:pt>
              </c:strCache>
            </c:strRef>
          </c:tx>
          <c:dLbls>
            <c:dLbl>
              <c:idx val="8"/>
              <c:layout>
                <c:manualLayout>
                  <c:x val="1.4109248690284001E-3"/>
                  <c:y val="2.7585893978455619E-2"/>
                </c:manualLayout>
              </c:layout>
              <c:showPercent val="1"/>
            </c:dLbl>
            <c:dLbl>
              <c:idx val="9"/>
              <c:layout>
                <c:manualLayout>
                  <c:x val="1.4108137725820191E-3"/>
                  <c:y val="-9.1952979928185026E-3"/>
                </c:manualLayout>
              </c:layout>
              <c:showPercent val="1"/>
            </c:dLbl>
            <c:dLbl>
              <c:idx val="10"/>
              <c:layout>
                <c:manualLayout>
                  <c:x val="-3.3862196856681584E-2"/>
                  <c:y val="-0.1195388739066407"/>
                </c:manualLayout>
              </c:layout>
              <c:showPercent val="1"/>
            </c:dLbl>
            <c:dLbl>
              <c:idx val="11"/>
              <c:layout>
                <c:manualLayout>
                  <c:x val="-1.1377657371702928E-2"/>
                  <c:y val="-8.2757681935366464E-2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'Лист1'!$A$3:$A$14</c:f>
              <c:strCache>
                <c:ptCount val="12"/>
                <c:pt idx="0">
                  <c:v>Лесопереработка - 25</c:v>
                </c:pt>
                <c:pt idx="1">
                  <c:v>сельское хозяйство -8</c:v>
                </c:pt>
                <c:pt idx="2">
                  <c:v>Транспортные услуги и ремонт - 25 </c:v>
                </c:pt>
                <c:pt idx="3">
                  <c:v>Гостиничные услуги -24  (79)</c:v>
                </c:pt>
                <c:pt idx="4">
                  <c:v>Туристские услуги - 13 </c:v>
                </c:pt>
                <c:pt idx="5">
                  <c:v>Торговля - 74 </c:v>
                </c:pt>
                <c:pt idx="6">
                  <c:v>Общепит -8  </c:v>
                </c:pt>
                <c:pt idx="7">
                  <c:v>Бытовые услуги -22 </c:v>
                </c:pt>
                <c:pt idx="8">
                  <c:v>Строительство - 4 </c:v>
                </c:pt>
                <c:pt idx="9">
                  <c:v>медицина -3 </c:v>
                </c:pt>
                <c:pt idx="10">
                  <c:v>рыболовство - 1</c:v>
                </c:pt>
                <c:pt idx="11">
                  <c:v>прочие -21</c:v>
                </c:pt>
              </c:strCache>
            </c:strRef>
          </c:cat>
          <c:val>
            <c:numRef>
              <c:f>'Лист1'!$B$3:$B$14</c:f>
              <c:numCache>
                <c:formatCode>General</c:formatCode>
                <c:ptCount val="12"/>
                <c:pt idx="0">
                  <c:v>25</c:v>
                </c:pt>
                <c:pt idx="1">
                  <c:v>8</c:v>
                </c:pt>
                <c:pt idx="2">
                  <c:v>25</c:v>
                </c:pt>
                <c:pt idx="3">
                  <c:v>24</c:v>
                </c:pt>
                <c:pt idx="4">
                  <c:v>13</c:v>
                </c:pt>
                <c:pt idx="5">
                  <c:v>74</c:v>
                </c:pt>
                <c:pt idx="6">
                  <c:v>8</c:v>
                </c:pt>
                <c:pt idx="7">
                  <c:v>22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23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63488286212886"/>
          <c:y val="1.9565470280362589E-2"/>
          <c:w val="0.47947426495258377"/>
          <c:h val="0.79398984703947906"/>
        </c:manualLayout>
      </c:layout>
      <c:txPr>
        <a:bodyPr/>
        <a:lstStyle/>
        <a:p>
          <a:pPr>
            <a:defRPr b="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214470400919009"/>
          <c:y val="3.0131744528360239E-3"/>
          <c:w val="0.69125984526769413"/>
          <c:h val="0.99698682554716356"/>
        </c:manualLayout>
      </c:layout>
      <c:pie3DChart>
        <c:varyColors val="1"/>
        <c:ser>
          <c:idx val="0"/>
          <c:order val="0"/>
          <c:explosion val="18"/>
          <c:dPt>
            <c:idx val="1"/>
            <c:explosion val="0"/>
          </c:dPt>
          <c:dLbls>
            <c:dLbl>
              <c:idx val="0"/>
              <c:layout>
                <c:manualLayout>
                  <c:x val="5.5372205907470854E-4"/>
                  <c:y val="-2.8220395442371992E-2"/>
                </c:manualLayout>
              </c:layout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5064920286720543"/>
                  <c:y val="-0.21251990593201597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Лист1!$B$2:$C$2</c:f>
              <c:strCache>
                <c:ptCount val="2"/>
                <c:pt idx="0">
                  <c:v>асфальт</c:v>
                </c:pt>
                <c:pt idx="1">
                  <c:v>гравийно-щебеночное</c:v>
                </c:pt>
              </c:strCache>
            </c:strRef>
          </c:cat>
          <c:val>
            <c:numRef>
              <c:f>Лист1!$B$3:$C$3</c:f>
              <c:numCache>
                <c:formatCode>0.00</c:formatCode>
                <c:ptCount val="2"/>
                <c:pt idx="0">
                  <c:v>11.25</c:v>
                </c:pt>
                <c:pt idx="1">
                  <c:v>52.660000000000011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"/>
          <c:y val="0.12795979144087641"/>
          <c:w val="0.36718759288214764"/>
          <c:h val="0.2197880623247852"/>
        </c:manualLayout>
      </c:layout>
      <c:txPr>
        <a:bodyPr/>
        <a:lstStyle/>
        <a:p>
          <a:pPr>
            <a:defRPr sz="1600" b="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0"/>
      <c:perspective val="30"/>
    </c:view3D>
    <c:plotArea>
      <c:layout>
        <c:manualLayout>
          <c:layoutTarget val="inner"/>
          <c:xMode val="edge"/>
          <c:yMode val="edge"/>
          <c:x val="1.443399891569406E-2"/>
          <c:y val="1.181411284152206E-2"/>
          <c:w val="0.68456521557591299"/>
          <c:h val="0.98776983503498461"/>
        </c:manualLayout>
      </c:layout>
      <c:pie3DChart>
        <c:varyColors val="1"/>
        <c:ser>
          <c:idx val="0"/>
          <c:order val="0"/>
          <c:explosion val="9"/>
          <c:dLbls>
            <c:dLbl>
              <c:idx val="0"/>
              <c:layout>
                <c:manualLayout>
                  <c:x val="1.5840708001178823E-2"/>
                  <c:y val="-6.3558690576722462E-2"/>
                </c:manualLayout>
              </c:layout>
              <c:showVal val="1"/>
              <c:showPercent val="1"/>
              <c:separator>
</c:separator>
            </c:dLbl>
            <c:dLbl>
              <c:idx val="1"/>
              <c:layout>
                <c:manualLayout>
                  <c:x val="6.5921284797954657E-2"/>
                  <c:y val="-3.9176571029847951E-2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0.16212151156910615"/>
                  <c:y val="-0.12207978619246485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 дороги</c:v>
                </c:pt>
                <c:pt idx="1">
                  <c:v>Републиканские дороги</c:v>
                </c:pt>
                <c:pt idx="2">
                  <c:v>Муниципальные дороги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9.25</c:v>
                </c:pt>
                <c:pt idx="1">
                  <c:v>13.2</c:v>
                </c:pt>
                <c:pt idx="2">
                  <c:v>63.91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637631120895719"/>
          <c:y val="0.60341069716754314"/>
          <c:w val="0.31300830790335965"/>
          <c:h val="0.37139202016501782"/>
        </c:manualLayout>
      </c:layout>
      <c:txPr>
        <a:bodyPr/>
        <a:lstStyle/>
        <a:p>
          <a:pPr>
            <a:defRPr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0"/>
          <c:y val="0"/>
          <c:w val="0.91805551045590361"/>
          <c:h val="1"/>
        </c:manualLayout>
      </c:layout>
      <c:pie3DChart>
        <c:varyColors val="1"/>
        <c:ser>
          <c:idx val="0"/>
          <c:order val="0"/>
          <c:explosion val="18"/>
          <c:dPt>
            <c:idx val="0"/>
            <c:explosion val="6"/>
          </c:dPt>
          <c:dPt>
            <c:idx val="1"/>
            <c:explosion val="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95,4</a:t>
                    </a:r>
                    <a:r>
                      <a:rPr lang="ru-RU" smtClean="0"/>
                      <a:t> </a:t>
                    </a:r>
                    <a:r>
                      <a:rPr lang="ru-RU" sz="120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+35,3</a:t>
                    </a:r>
                    <a:r>
                      <a:rPr lang="ru-RU" sz="1200" baseline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км.</a:t>
                    </a:r>
                    <a:endParaRPr lang="en-US" sz="1200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Лист1!$A$13:$A$16</c:f>
              <c:strCache>
                <c:ptCount val="4"/>
                <c:pt idx="0">
                  <c:v>Газопроводы (км.)</c:v>
                </c:pt>
                <c:pt idx="1">
                  <c:v>Водопроводы (км.)</c:v>
                </c:pt>
                <c:pt idx="2">
                  <c:v>Водоотведение (км.)</c:v>
                </c:pt>
                <c:pt idx="3">
                  <c:v>Очистные сооржения</c:v>
                </c:pt>
              </c:strCache>
            </c:strRef>
          </c:cat>
          <c:val>
            <c:numRef>
              <c:f>Лист1!$B$13:$B$16</c:f>
              <c:numCache>
                <c:formatCode>General</c:formatCode>
                <c:ptCount val="4"/>
                <c:pt idx="0">
                  <c:v>95.4</c:v>
                </c:pt>
                <c:pt idx="1">
                  <c:v>83.14</c:v>
                </c:pt>
                <c:pt idx="2">
                  <c:v>5.2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"/>
          <c:y val="0.74867372872509064"/>
          <c:w val="0.78929236847457762"/>
          <c:h val="0.23881234424023498"/>
        </c:manualLayout>
      </c:layout>
      <c:txPr>
        <a:bodyPr/>
        <a:lstStyle/>
        <a:p>
          <a:pPr rtl="0">
            <a:defRPr sz="1600" b="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80"/>
      <c:depthPercent val="100"/>
      <c:perspective val="80"/>
    </c:view3D>
    <c:plotArea>
      <c:layout>
        <c:manualLayout>
          <c:layoutTarget val="inner"/>
          <c:xMode val="edge"/>
          <c:yMode val="edge"/>
          <c:x val="0"/>
          <c:y val="0"/>
          <c:w val="0.99552624551624447"/>
          <c:h val="1"/>
        </c:manualLayout>
      </c:layout>
      <c:pie3DChart>
        <c:varyColors val="1"/>
        <c:ser>
          <c:idx val="0"/>
          <c:order val="0"/>
          <c:explosion val="14"/>
          <c:dPt>
            <c:idx val="0"/>
            <c:explosion val="20"/>
          </c:dPt>
          <c:dPt>
            <c:idx val="1"/>
            <c:explosion val="21"/>
          </c:dPt>
          <c:dLbls>
            <c:dLbl>
              <c:idx val="0"/>
              <c:layout>
                <c:manualLayout>
                  <c:x val="0.263013037498942"/>
                  <c:y val="2.715597389763711E-2"/>
                </c:manualLayout>
              </c:layout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"/>
                  <c:y val="-6.4070731906981593E-2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0.16212151156910615"/>
                  <c:y val="-0.12207978619246485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Лист1!$A$7:$A$8</c:f>
              <c:strCache>
                <c:ptCount val="2"/>
                <c:pt idx="0">
                  <c:v>ИЖС</c:v>
                </c:pt>
                <c:pt idx="1">
                  <c:v>МКД</c:v>
                </c:pt>
              </c:strCache>
            </c:strRef>
          </c:cat>
          <c:val>
            <c:numRef>
              <c:f>Лист1!$B$7:$B$8</c:f>
              <c:numCache>
                <c:formatCode>General</c:formatCode>
                <c:ptCount val="2"/>
                <c:pt idx="0">
                  <c:v>3519</c:v>
                </c:pt>
                <c:pt idx="1">
                  <c:v>58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6.1785103071216721E-2"/>
          <c:y val="0.81901864705091243"/>
          <c:w val="0.66522008995808601"/>
          <c:h val="0.15283089864933094"/>
        </c:manualLayout>
      </c:layout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10020572818082"/>
          <c:y val="4.4728706790536532E-2"/>
          <c:w val="0.86255014148245646"/>
          <c:h val="0.604758042984248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9"/>
          </c:dPt>
          <c:dPt>
            <c:idx val="1"/>
            <c:explosion val="18"/>
          </c:dPt>
          <c:dLbls>
            <c:dLbl>
              <c:idx val="0"/>
              <c:layout>
                <c:manualLayout>
                  <c:x val="-0.18804828300919527"/>
                  <c:y val="7.610365277558610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1193</a:t>
                    </a:r>
                  </a:p>
                  <a:p>
                    <a:r>
                      <a:rPr lang="ru-RU" sz="1100" dirty="0" smtClean="0">
                        <a:solidFill>
                          <a:srgbClr val="FF0000"/>
                        </a:solidFill>
                      </a:rPr>
                      <a:t>+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706</a:t>
                    </a:r>
                    <a:endParaRPr lang="ru-RU" sz="1100" dirty="0" smtClean="0">
                      <a:solidFill>
                        <a:srgbClr val="FF0000"/>
                      </a:solidFill>
                    </a:endParaRPr>
                  </a:p>
                  <a:p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4516476818918914"/>
                  <c:y val="-0.28339222544258968"/>
                </c:manualLayout>
              </c:layout>
              <c:tx>
                <c:rich>
                  <a:bodyPr/>
                  <a:lstStyle/>
                  <a:p>
                    <a:pPr marL="0" indent="0">
                      <a:buNone/>
                      <a:defRPr>
                        <a:solidFill>
                          <a:schemeClr val="tx2"/>
                        </a:solidFill>
                      </a:defRPr>
                    </a:pPr>
                    <a:r>
                      <a:rPr lang="ru-RU" dirty="0" smtClean="0"/>
                      <a:t>2349</a:t>
                    </a:r>
                  </a:p>
                  <a:p>
                    <a:pPr marL="0" indent="0">
                      <a:buNone/>
                      <a:defRPr>
                        <a:solidFill>
                          <a:schemeClr val="tx2"/>
                        </a:solidFill>
                      </a:defRPr>
                    </a:pP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+419</a:t>
                    </a:r>
                  </a:p>
                  <a:p>
                    <a:pPr marL="0" indent="0">
                      <a:buNone/>
                      <a:defRPr>
                        <a:solidFill>
                          <a:schemeClr val="tx2"/>
                        </a:solidFill>
                      </a:defRPr>
                    </a:pPr>
                    <a:endParaRPr lang="ru-RU" dirty="0" smtClean="0">
                      <a:solidFill>
                        <a:srgbClr val="C00000"/>
                      </a:solidFill>
                    </a:endParaRPr>
                  </a:p>
                  <a:p>
                    <a:pPr marL="0" indent="0">
                      <a:buNone/>
                      <a:defRPr>
                        <a:solidFill>
                          <a:schemeClr val="tx2"/>
                        </a:solidFill>
                      </a:defRPr>
                    </a:pP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2691864673797068"/>
                  <c:y val="5.0735768517057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53</a:t>
                    </a:r>
                  </a:p>
                  <a:p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+5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Подключено к газопроводу</c:v>
                </c:pt>
                <c:pt idx="1">
                  <c:v>Подключено к водопроводу</c:v>
                </c:pt>
                <c:pt idx="2">
                  <c:v>Подключено к канализации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1193</c:v>
                </c:pt>
                <c:pt idx="1">
                  <c:v>2349</c:v>
                </c:pt>
                <c:pt idx="2">
                  <c:v>453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c:rich>
      </c:tx>
      <c:layout>
        <c:manualLayout>
          <c:xMode val="edge"/>
          <c:yMode val="edge"/>
          <c:x val="0.14222922134733257"/>
          <c:y val="1.8901784351959841E-2"/>
        </c:manualLayout>
      </c:layout>
    </c:title>
    <c:plotArea>
      <c:layout>
        <c:manualLayout>
          <c:layoutTarget val="inner"/>
          <c:xMode val="edge"/>
          <c:yMode val="edge"/>
          <c:x val="1.5520282186948854E-2"/>
          <c:y val="0.26566388148927988"/>
          <c:w val="0.43703703703703706"/>
          <c:h val="0.57420050079946849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55</c:v>
                </c:pt>
                <c:pt idx="2">
                  <c:v>49</c:v>
                </c:pt>
                <c:pt idx="3">
                  <c:v>58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</c:v>
                </c:pt>
                <c:pt idx="1">
                  <c:v>109</c:v>
                </c:pt>
                <c:pt idx="2">
                  <c:v>106</c:v>
                </c:pt>
                <c:pt idx="3">
                  <c:v>117</c:v>
                </c:pt>
                <c:pt idx="4">
                  <c:v>107</c:v>
                </c:pt>
              </c:numCache>
            </c:numRef>
          </c:val>
        </c:ser>
        <c:dLbls>
          <c:showVal val="1"/>
        </c:dLbls>
        <c:gapWidth val="95"/>
        <c:axId val="174866816"/>
        <c:axId val="174868352"/>
      </c:barChart>
      <c:catAx>
        <c:axId val="17486681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868352"/>
        <c:crosses val="autoZero"/>
        <c:auto val="1"/>
        <c:lblAlgn val="ctr"/>
        <c:lblOffset val="100"/>
      </c:catAx>
      <c:valAx>
        <c:axId val="174868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48668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6067019400352732E-2"/>
          <c:y val="0.13563216620915763"/>
          <c:w val="0.28466974961463148"/>
          <c:h val="7.6253388150327728E-2"/>
        </c:manualLayout>
      </c:layout>
      <c:txPr>
        <a:bodyPr/>
        <a:lstStyle/>
        <a:p>
          <a:pPr>
            <a:defRPr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layout>
        <c:manualLayout>
          <c:xMode val="edge"/>
          <c:yMode val="edge"/>
          <c:x val="0.3475776753024189"/>
          <c:y val="4.7407274683628924E-2"/>
        </c:manualLayout>
      </c:layout>
      <c:txPr>
        <a:bodyPr/>
        <a:lstStyle/>
        <a:p>
          <a:pPr>
            <a:defRPr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1040347118625269E-2"/>
          <c:y val="0.19148416268701654"/>
          <c:w val="0.93791930576274529"/>
          <c:h val="0.640062073209845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Миграция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1.6931098428340792E-2"/>
                  <c:y val="-0.11851768899838555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8.4655492141705591E-3"/>
                  <c:y val="-0.12475546210356374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Прибыло</c:v>
                </c:pt>
                <c:pt idx="1">
                  <c:v>Выбыло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263</c:v>
                </c:pt>
                <c:pt idx="1">
                  <c:v>195</c:v>
                </c:pt>
              </c:numCache>
            </c:numRef>
          </c:val>
        </c:ser>
        <c:dLbls>
          <c:showVal val="1"/>
        </c:dLbls>
        <c:gapWidth val="95"/>
        <c:overlap val="100"/>
        <c:axId val="174881024"/>
        <c:axId val="175308800"/>
      </c:barChart>
      <c:catAx>
        <c:axId val="174881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308800"/>
        <c:crosses val="autoZero"/>
        <c:auto val="1"/>
        <c:lblAlgn val="ctr"/>
        <c:lblOffset val="100"/>
      </c:catAx>
      <c:valAx>
        <c:axId val="1753088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4881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9178110446744652E-2"/>
          <c:y val="1.8108296166174272E-2"/>
          <c:w val="0.45587102343819719"/>
          <c:h val="0.951711210223541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explosion val="3"/>
          <c:dPt>
            <c:idx val="0"/>
            <c:explosion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6738996213535507E-3"/>
                  <c:y val="-6.3379036581609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117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7825997475690408E-3"/>
                  <c:y val="-3.01804936102904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Среднеее образование СОШ7 (филиалСОШ21), СОШ11</c:v>
                </c:pt>
                <c:pt idx="1">
                  <c:v>Дошкольное образование "Сказка", "Калинка", "Буратино", "Солнышко"</c:v>
                </c:pt>
                <c:pt idx="2">
                  <c:v>Профессиональное образование Филиал Майкопского политехнического техникума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1065</c:v>
                </c:pt>
                <c:pt idx="1">
                  <c:v>340</c:v>
                </c:pt>
                <c:pt idx="2">
                  <c:v>114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83498281611658"/>
          <c:y val="0"/>
          <c:w val="0.38726286787806879"/>
          <c:h val="0.96986798529283147"/>
        </c:manualLayout>
      </c:layout>
      <c:txPr>
        <a:bodyPr/>
        <a:lstStyle/>
        <a:p>
          <a:pPr>
            <a:defRPr sz="18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Входящие документы</a:t>
            </a:r>
          </a:p>
        </c:rich>
      </c:tx>
      <c:layout>
        <c:manualLayout>
          <c:xMode val="edge"/>
          <c:yMode val="edge"/>
          <c:x val="0.10590302080125491"/>
          <c:y val="1.8390675879059827E-2"/>
        </c:manualLayout>
      </c:layout>
    </c:title>
    <c:plotArea>
      <c:layout>
        <c:manualLayout>
          <c:layoutTarget val="inner"/>
          <c:xMode val="edge"/>
          <c:yMode val="edge"/>
          <c:x val="3.2592369246794532E-2"/>
          <c:y val="0.20784890877162951"/>
          <c:w val="0.93481527105089213"/>
          <c:h val="0.66337315888095849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Обращения граждан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707</c:v>
                </c:pt>
                <c:pt idx="1">
                  <c:v>795</c:v>
                </c:pt>
                <c:pt idx="2">
                  <c:v>839</c:v>
                </c:pt>
                <c:pt idx="3">
                  <c:v>1292</c:v>
                </c:pt>
                <c:pt idx="4">
                  <c:v>721</c:v>
                </c:pt>
                <c:pt idx="5">
                  <c:v>779</c:v>
                </c:pt>
                <c:pt idx="6">
                  <c:v>788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Обращения учреждений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1874</c:v>
                </c:pt>
                <c:pt idx="1">
                  <c:v>2172</c:v>
                </c:pt>
                <c:pt idx="2">
                  <c:v>1927</c:v>
                </c:pt>
                <c:pt idx="3">
                  <c:v>2130</c:v>
                </c:pt>
                <c:pt idx="4">
                  <c:v>2415</c:v>
                </c:pt>
                <c:pt idx="5">
                  <c:v>2916</c:v>
                </c:pt>
                <c:pt idx="6">
                  <c:v>2852</c:v>
                </c:pt>
              </c:numCache>
            </c:numRef>
          </c:val>
        </c:ser>
        <c:dLbls>
          <c:showVal val="1"/>
        </c:dLbls>
        <c:gapWidth val="95"/>
        <c:overlap val="100"/>
        <c:axId val="176253952"/>
        <c:axId val="176280320"/>
      </c:barChart>
      <c:catAx>
        <c:axId val="1762539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280320"/>
        <c:crosses val="autoZero"/>
        <c:auto val="1"/>
        <c:lblAlgn val="ctr"/>
        <c:lblOffset val="100"/>
      </c:catAx>
      <c:valAx>
        <c:axId val="176280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62539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13743965106950709"/>
          <c:w val="0.78225220937502848"/>
          <c:h val="0.13784173592534071"/>
        </c:manualLayout>
      </c:layout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chemeClr val="tx2"/>
                </a:solidFill>
              </a:defRPr>
            </a:pPr>
            <a:r>
              <a:rPr lang="ru-RU" sz="2400" dirty="0" smtClean="0">
                <a:solidFill>
                  <a:schemeClr val="tx2"/>
                </a:solidFill>
              </a:rPr>
              <a:t>Исходящие</a:t>
            </a:r>
            <a:r>
              <a:rPr lang="ru-RU" sz="2400" baseline="0" dirty="0" smtClean="0">
                <a:solidFill>
                  <a:schemeClr val="tx2"/>
                </a:solidFill>
              </a:rPr>
              <a:t> документы</a:t>
            </a:r>
            <a:endParaRPr lang="ru-RU" sz="24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3.302619609767065E-2"/>
          <c:y val="0"/>
        </c:manualLayout>
      </c:layout>
    </c:title>
    <c:plotArea>
      <c:layout>
        <c:manualLayout>
          <c:layoutTarget val="inner"/>
          <c:xMode val="edge"/>
          <c:yMode val="edge"/>
          <c:x val="0.32012539225073533"/>
          <c:y val="0.15423680799008471"/>
          <c:w val="0.67987460774927178"/>
          <c:h val="0.3932835629672837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Исходящие документы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2361</c:v>
                </c:pt>
                <c:pt idx="1">
                  <c:v>2445</c:v>
                </c:pt>
                <c:pt idx="2">
                  <c:v>2824</c:v>
                </c:pt>
                <c:pt idx="3">
                  <c:v>3143</c:v>
                </c:pt>
                <c:pt idx="4">
                  <c:v>2806</c:v>
                </c:pt>
                <c:pt idx="5">
                  <c:v>3016</c:v>
                </c:pt>
                <c:pt idx="6">
                  <c:v>3120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Справки 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2516</c:v>
                </c:pt>
                <c:pt idx="1">
                  <c:v>1622</c:v>
                </c:pt>
                <c:pt idx="2">
                  <c:v>1813</c:v>
                </c:pt>
                <c:pt idx="3">
                  <c:v>3074</c:v>
                </c:pt>
                <c:pt idx="4">
                  <c:v>998</c:v>
                </c:pt>
                <c:pt idx="5">
                  <c:v>88</c:v>
                </c:pt>
                <c:pt idx="6">
                  <c:v>101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Характеристики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167</c:v>
                </c:pt>
                <c:pt idx="1">
                  <c:v>178</c:v>
                </c:pt>
                <c:pt idx="2">
                  <c:v>217</c:v>
                </c:pt>
                <c:pt idx="3">
                  <c:v>208</c:v>
                </c:pt>
                <c:pt idx="4">
                  <c:v>231</c:v>
                </c:pt>
                <c:pt idx="5">
                  <c:v>263</c:v>
                </c:pt>
                <c:pt idx="6">
                  <c:v>219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Постановления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398</c:v>
                </c:pt>
                <c:pt idx="1">
                  <c:v>114</c:v>
                </c:pt>
                <c:pt idx="2">
                  <c:v>85</c:v>
                </c:pt>
                <c:pt idx="3">
                  <c:v>128</c:v>
                </c:pt>
                <c:pt idx="4">
                  <c:v>137</c:v>
                </c:pt>
                <c:pt idx="5">
                  <c:v>133</c:v>
                </c:pt>
                <c:pt idx="6">
                  <c:v>116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Распоряжения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Лист1!$B$6:$H$6</c:f>
              <c:numCache>
                <c:formatCode>General</c:formatCode>
                <c:ptCount val="7"/>
                <c:pt idx="0">
                  <c:v>247</c:v>
                </c:pt>
                <c:pt idx="1">
                  <c:v>325</c:v>
                </c:pt>
                <c:pt idx="2">
                  <c:v>373</c:v>
                </c:pt>
                <c:pt idx="3">
                  <c:v>344</c:v>
                </c:pt>
                <c:pt idx="4">
                  <c:v>441</c:v>
                </c:pt>
                <c:pt idx="5">
                  <c:v>491</c:v>
                </c:pt>
                <c:pt idx="6">
                  <c:v>342</c:v>
                </c:pt>
              </c:numCache>
            </c:numRef>
          </c:val>
        </c:ser>
        <c:axId val="174754432"/>
        <c:axId val="174776704"/>
      </c:barChart>
      <c:catAx>
        <c:axId val="174754432"/>
        <c:scaling>
          <c:orientation val="minMax"/>
        </c:scaling>
        <c:axPos val="b"/>
        <c:majorTickMark val="none"/>
        <c:tickLblPos val="nextTo"/>
        <c:crossAx val="174776704"/>
        <c:crosses val="autoZero"/>
        <c:auto val="1"/>
        <c:lblAlgn val="ctr"/>
        <c:lblOffset val="100"/>
      </c:catAx>
      <c:valAx>
        <c:axId val="174776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174754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solidFill>
                  <a:schemeClr val="tx2"/>
                </a:solidFill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30924804967575981"/>
          <c:y val="4.1481365348175155E-2"/>
        </c:manualLayout>
      </c:layout>
      <c:txPr>
        <a:bodyPr/>
        <a:lstStyle/>
        <a:p>
          <a:pPr>
            <a:defRPr sz="2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9363006875431657"/>
          <c:y val="0.20432652040402569"/>
          <c:w val="0.80636993124568368"/>
          <c:h val="0.469650075155596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граждан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По вопросам ЖКХ</c:v>
                </c:pt>
                <c:pt idx="1">
                  <c:v>Земельные споры</c:v>
                </c:pt>
                <c:pt idx="2">
                  <c:v>Акты обследования</c:v>
                </c:pt>
                <c:pt idx="3">
                  <c:v>Жалобы</c:v>
                </c:pt>
                <c:pt idx="4">
                  <c:v>Соц. Сфера</c:v>
                </c:pt>
                <c:pt idx="5">
                  <c:v>Уточнение адреса</c:v>
                </c:pt>
                <c:pt idx="6">
                  <c:v>Выписки из ПК</c:v>
                </c:pt>
                <c:pt idx="7">
                  <c:v>Жилищный учет</c:v>
                </c:pt>
                <c:pt idx="8">
                  <c:v>Архив</c:v>
                </c:pt>
                <c:pt idx="9">
                  <c:v>Выдача тех.условий</c:v>
                </c:pt>
                <c:pt idx="10">
                  <c:v>Комплексное благоустройсто и ремонт дорог</c:v>
                </c:pt>
                <c:pt idx="11">
                  <c:v>Аренда помещения</c:v>
                </c:pt>
                <c:pt idx="12">
                  <c:v>Прочие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97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18</c:v>
                </c:pt>
                <c:pt idx="5">
                  <c:v>124</c:v>
                </c:pt>
                <c:pt idx="6">
                  <c:v>154</c:v>
                </c:pt>
                <c:pt idx="7">
                  <c:v>42</c:v>
                </c:pt>
                <c:pt idx="8">
                  <c:v>12</c:v>
                </c:pt>
                <c:pt idx="9">
                  <c:v>164</c:v>
                </c:pt>
                <c:pt idx="10">
                  <c:v>73</c:v>
                </c:pt>
                <c:pt idx="11">
                  <c:v>32</c:v>
                </c:pt>
                <c:pt idx="12">
                  <c:v>42</c:v>
                </c:pt>
              </c:numCache>
            </c:numRef>
          </c:val>
        </c:ser>
        <c:axId val="174845952"/>
        <c:axId val="174799488"/>
      </c:barChart>
      <c:valAx>
        <c:axId val="174799488"/>
        <c:scaling>
          <c:orientation val="minMax"/>
        </c:scaling>
        <c:axPos val="l"/>
        <c:majorGridlines/>
        <c:numFmt formatCode="General" sourceLinked="1"/>
        <c:tickLblPos val="nextTo"/>
        <c:crossAx val="174845952"/>
        <c:crosses val="autoZero"/>
        <c:crossBetween val="between"/>
      </c:valAx>
      <c:catAx>
        <c:axId val="174845952"/>
        <c:scaling>
          <c:orientation val="minMax"/>
        </c:scaling>
        <c:axPos val="b"/>
        <c:majorTickMark val="none"/>
        <c:tickLblPos val="nextTo"/>
        <c:crossAx val="17479948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pPr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c:spPr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400">
          <a:solidFill>
            <a:schemeClr val="tx2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Лист1!$B$11:$I$11</c:f>
              <c:strCache>
                <c:ptCount val="8"/>
                <c:pt idx="0">
                  <c:v>Обращений</c:v>
                </c:pt>
                <c:pt idx="1">
                  <c:v>Протоколы</c:v>
                </c:pt>
                <c:pt idx="2">
                  <c:v>Предписаний</c:v>
                </c:pt>
                <c:pt idx="3">
                  <c:v>Постановлений</c:v>
                </c:pt>
                <c:pt idx="4">
                  <c:v>ст32</c:v>
                </c:pt>
                <c:pt idx="5">
                  <c:v>ст.35</c:v>
                </c:pt>
                <c:pt idx="6">
                  <c:v>ст.31</c:v>
                </c:pt>
                <c:pt idx="7">
                  <c:v>ст.22</c:v>
                </c:pt>
              </c:strCache>
            </c:strRef>
          </c:cat>
          <c:val>
            <c:numRef>
              <c:f>Лист1!$B$12:$I$12</c:f>
              <c:numCache>
                <c:formatCode>General</c:formatCode>
                <c:ptCount val="8"/>
                <c:pt idx="0">
                  <c:v>54</c:v>
                </c:pt>
                <c:pt idx="1">
                  <c:v>26</c:v>
                </c:pt>
                <c:pt idx="2">
                  <c:v>11</c:v>
                </c:pt>
                <c:pt idx="3">
                  <c:v>26</c:v>
                </c:pt>
                <c:pt idx="4">
                  <c:v>2</c:v>
                </c:pt>
                <c:pt idx="5">
                  <c:v>6</c:v>
                </c:pt>
                <c:pt idx="6">
                  <c:v>12</c:v>
                </c:pt>
                <c:pt idx="7">
                  <c:v>6</c:v>
                </c:pt>
              </c:numCache>
            </c:numRef>
          </c:val>
        </c:ser>
        <c:dLbls>
          <c:showVal val="1"/>
        </c:dLbls>
        <c:overlap val="-25"/>
        <c:axId val="174961792"/>
        <c:axId val="174955904"/>
      </c:barChart>
      <c:valAx>
        <c:axId val="1749559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4961792"/>
        <c:crosses val="autoZero"/>
        <c:crossBetween val="between"/>
      </c:valAx>
      <c:catAx>
        <c:axId val="1749617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95590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0.83599</cdr:x>
      <cdr:y>0.18787</cdr:y>
    </cdr:from>
    <cdr:to>
      <cdr:x>0.90742</cdr:x>
      <cdr:y>0.25101</cdr:y>
    </cdr:to>
    <cdr:sp macro="" textlink="">
      <cdr:nvSpPr>
        <cdr:cNvPr id="2" name="TextBox 29"/>
        <cdr:cNvSpPr txBox="1"/>
      </cdr:nvSpPr>
      <cdr:spPr>
        <a:xfrm xmlns:a="http://schemas.openxmlformats.org/drawingml/2006/main">
          <a:off x="7524930" y="778408"/>
          <a:ext cx="642955" cy="261615"/>
        </a:xfrm>
        <a:prstGeom xmlns:a="http://schemas.openxmlformats.org/drawingml/2006/main" prst="rect">
          <a:avLst/>
        </a:prstGeom>
        <a:solidFill xmlns:a="http://schemas.openxmlformats.org/drawingml/2006/main">
          <a:srgbClr val="FDC529">
            <a:lumMod val="20000"/>
            <a:lumOff val="80000"/>
          </a:srgbClr>
        </a:solidFill>
        <a:scene3d xmlns:a="http://schemas.openxmlformats.org/drawingml/2006/main">
          <a:camera prst="orthographicFront"/>
          <a:lightRig rig="morning" dir="t"/>
        </a:scene3d>
        <a:sp3d xmlns:a="http://schemas.openxmlformats.org/drawingml/2006/main">
          <a:bevelT w="88900"/>
          <a:bevelB w="8890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  <a:latin typeface="+mn-lt"/>
            </a:rPr>
            <a:t>3991</a:t>
          </a:r>
          <a:endParaRPr lang="ru-RU" b="1" dirty="0">
            <a:solidFill>
              <a:srgbClr val="FF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0.92399</cdr:x>
      <cdr:y>0.13573</cdr:y>
    </cdr:from>
    <cdr:to>
      <cdr:x>0.99542</cdr:x>
      <cdr:y>0.19887</cdr:y>
    </cdr:to>
    <cdr:sp macro="" textlink="">
      <cdr:nvSpPr>
        <cdr:cNvPr id="3" name="TextBox 29"/>
        <cdr:cNvSpPr txBox="1"/>
      </cdr:nvSpPr>
      <cdr:spPr>
        <a:xfrm xmlns:a="http://schemas.openxmlformats.org/drawingml/2006/main">
          <a:off x="8317018" y="562384"/>
          <a:ext cx="642955" cy="261615"/>
        </a:xfrm>
        <a:prstGeom xmlns:a="http://schemas.openxmlformats.org/drawingml/2006/main" prst="rect">
          <a:avLst/>
        </a:prstGeom>
        <a:solidFill xmlns:a="http://schemas.openxmlformats.org/drawingml/2006/main">
          <a:srgbClr val="FDC529">
            <a:lumMod val="20000"/>
            <a:lumOff val="80000"/>
          </a:srgbClr>
        </a:solidFill>
        <a:scene3d xmlns:a="http://schemas.openxmlformats.org/drawingml/2006/main">
          <a:camera prst="orthographicFront"/>
          <a:lightRig rig="morning" dir="t"/>
        </a:scene3d>
        <a:sp3d xmlns:a="http://schemas.openxmlformats.org/drawingml/2006/main">
          <a:bevelT w="88900"/>
          <a:bevelB w="8890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FF0000"/>
              </a:solidFill>
              <a:latin typeface="Verdana"/>
            </a:rPr>
            <a:t>3898</a:t>
          </a:r>
          <a:endParaRPr lang="ru-RU" b="1" dirty="0">
            <a:solidFill>
              <a:srgbClr val="FF0000"/>
            </a:solidFill>
            <a:latin typeface="Verdana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0.44366</cdr:x>
      <cdr:y>0.80476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51107" y="3168352"/>
          <a:ext cx="4578493" cy="76864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0.45161</cdr:x>
      <cdr:y>0.60345</cdr:y>
    </cdr:from>
    <cdr:to>
      <cdr:x>0.55484</cdr:x>
      <cdr:y>0.82414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28" y="25003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0.45161</cdr:x>
      <cdr:y>0.60345</cdr:y>
    </cdr:from>
    <cdr:to>
      <cdr:x>0.55484</cdr:x>
      <cdr:y>0.82414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28" y="25003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0.00414</cdr:x>
      <cdr:y>0.37275</cdr:y>
    </cdr:from>
    <cdr:to>
      <cdr:x>0.56824</cdr:x>
      <cdr:y>0.54658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668" y="1571066"/>
          <a:ext cx="4996225" cy="73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Проведено 4 заседания общественной</a:t>
          </a:r>
        </a:p>
        <a:p xmlns:a="http://schemas.openxmlformats.org/drawingml/2006/main"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Комиссии по профилактике правонарушений 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0.00813</cdr:x>
      <cdr:y>0.54359</cdr:y>
    </cdr:from>
    <cdr:to>
      <cdr:x>0.57223</cdr:x>
      <cdr:y>0.71743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" y="2291146"/>
          <a:ext cx="4996225" cy="732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Проведено 12 бесед с гражданами лишенных</a:t>
          </a:r>
        </a:p>
        <a:p xmlns:a="http://schemas.openxmlformats.org/drawingml/2006/main"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Права управления транспортными средствами </a:t>
          </a: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0.00414</cdr:x>
      <cdr:y>0.2019</cdr:y>
    </cdr:from>
    <cdr:to>
      <cdr:x>0.56824</cdr:x>
      <cdr:y>0.4105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668" y="850986"/>
          <a:ext cx="4996225" cy="879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Составлено 3 акта обследования </a:t>
          </a:r>
        </a:p>
        <a:p xmlns:a="http://schemas.openxmlformats.org/drawingml/2006/main">
          <a:r>
            <a:rPr lang="ru-RU" sz="2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жилищно</a:t>
          </a:r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бытовых условий</a:t>
          </a:r>
          <a:endParaRPr lang="ru-RU" sz="2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0.46794</cdr:x>
      <cdr:y>0.29091</cdr:y>
    </cdr:from>
    <cdr:to>
      <cdr:x>0.50794</cdr:x>
      <cdr:y>0.34224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1960" y="122413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0.68254</cdr:x>
      <cdr:y>0</cdr:y>
    </cdr:from>
    <cdr:to>
      <cdr:x>1</cdr:x>
      <cdr:y>0.20089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143636" y="-6808"/>
          <a:ext cx="2857484" cy="830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B1E2FB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B1E2FB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31 334,51</a:t>
          </a:r>
          <a:endParaRPr lang="ru-RU" sz="4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0.46794</cdr:x>
      <cdr:y>0.29091</cdr:y>
    </cdr:from>
    <cdr:to>
      <cdr:x>0.50794</cdr:x>
      <cdr:y>0.34224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1960" y="122413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0.46794</cdr:x>
      <cdr:y>0.29091</cdr:y>
    </cdr:from>
    <cdr:to>
      <cdr:x>0.50794</cdr:x>
      <cdr:y>0.34224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11960" y="122413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0.46794</cdr:x>
      <cdr:y>0.29091</cdr:y>
    </cdr:from>
    <cdr:to>
      <cdr:x>0.50794</cdr:x>
      <cdr:y>0.34224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1960" y="122413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0.26532</cdr:x>
      <cdr:y>0.44018</cdr:y>
    </cdr:from>
    <cdr:to>
      <cdr:x>0.36691</cdr:x>
      <cdr:y>0.65748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8170" y="1852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0.26532</cdr:x>
      <cdr:y>0.44018</cdr:y>
    </cdr:from>
    <cdr:to>
      <cdr:x>0.36691</cdr:x>
      <cdr:y>0.65748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8170" y="1852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896897" cy="35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92695" y="1"/>
            <a:ext cx="3896897" cy="35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349"/>
            <a:ext cx="3896897" cy="35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2695" y="6746349"/>
            <a:ext cx="3896897" cy="35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E4837-6FE9-4BE0-84CA-3C624764F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2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572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092700" y="0"/>
            <a:ext cx="389731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0568-45C7-4D27-B28C-8ECB192EA3A4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28838" y="533400"/>
            <a:ext cx="47339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98525" y="3373438"/>
            <a:ext cx="7194550" cy="319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389572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092700" y="6746875"/>
            <a:ext cx="389731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02B5-AFBE-422F-96BA-BA3453B28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50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02B5-AFBE-422F-96BA-BA3453B284D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1778794"/>
          <a:ext cx="9144000" cy="3364706"/>
        </p:xfrm>
        <a:graphic>
          <a:graphicData uri="http://schemas.openxmlformats.org/presentationml/2006/ole">
            <p:oleObj spid="_x0000_s3225" name="Image" r:id="rId3" imgW="10438095" imgH="5980952" progId="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743450"/>
            <a:ext cx="7086600" cy="400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1428743"/>
            <a:ext cx="9144000" cy="38815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43042" y="71420"/>
            <a:ext cx="7421558" cy="1314467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sz="3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Муниципальное  образование </a:t>
            </a:r>
            <a: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</a:t>
            </a:r>
            <a:b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</a:br>
            <a: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Каменномостское сельское</a:t>
            </a:r>
            <a:r>
              <a:rPr lang="ru-RU" sz="3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</a:t>
            </a:r>
            <a:r>
              <a:rPr lang="ru-RU" sz="3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поселение</a:t>
            </a:r>
          </a:p>
        </p:txBody>
      </p:sp>
      <p:pic>
        <p:nvPicPr>
          <p:cNvPr id="6" name="Рисунок 5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8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dist="50800" dir="5400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12700">
            <a:bevelT w="88900" h="95250"/>
            <a:bevelB w="82550" h="95250"/>
          </a:sp3d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0668-8E7F-48F6-BC79-79FA40A8C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9317"/>
            <a:ext cx="2057400" cy="47255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317"/>
            <a:ext cx="6019800" cy="4725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1DFC-818C-4B90-8BB1-FEF2F5340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39316"/>
            <a:ext cx="7543800" cy="4226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28701"/>
            <a:ext cx="8229600" cy="3936206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00601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00601"/>
            <a:ext cx="2895600" cy="24050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00601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fld id="{26B9C62C-58AA-47C9-B646-9D566AB8B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BF4CD-52AC-47BF-A229-2FF44CF4D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0C44-BA78-4D51-B6FA-388AB331A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28701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28701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901E-33C0-43D2-8C39-AA96C0728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6AE6-4D7E-4B82-A5C4-E826AC815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B183A-DE85-471D-8022-3BBC7FE75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6C3A-3386-4047-8A20-419FA9459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4805-FBB9-4EB2-9370-D2A1E6146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6320B-6980-48D2-B523-594FCE1C4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796529"/>
        </p:xfrm>
        <a:graphic>
          <a:graphicData uri="http://schemas.openxmlformats.org/presentationml/2006/ole">
            <p:oleObj spid="_x0000_s1175" name="Image" r:id="rId15" imgW="10387302" imgH="1205924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1"/>
            <a:ext cx="8229600" cy="39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1"/>
            <a:ext cx="2133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1"/>
            <a:ext cx="2895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1"/>
            <a:ext cx="2133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22CECD-C67F-4150-96C0-E7A6946280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9316"/>
            <a:ext cx="75438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800100"/>
            <a:ext cx="9144000" cy="547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72594" cy="7663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88900" h="95250"/>
              <a:bevelB w="88900"/>
            </a:sp3d>
          </a:bodyPr>
          <a:lstStyle/>
          <a:p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      </a:t>
            </a:r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</a:t>
            </a:r>
            <a:r>
              <a:rPr lang="ru-RU" sz="3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Муниципальное  образование </a:t>
            </a:r>
            <a: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</a:t>
            </a:r>
          </a:p>
          <a:p>
            <a: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Каменномостское сельское</a:t>
            </a:r>
            <a:r>
              <a:rPr lang="ru-RU" sz="3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</a:t>
            </a:r>
            <a:r>
              <a:rPr lang="ru-RU" sz="3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поселение</a:t>
            </a:r>
          </a:p>
          <a:p>
            <a:endParaRPr lang="ru-RU" sz="3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  <a:p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ОТЧЕТ</a:t>
            </a:r>
          </a:p>
          <a:p>
            <a:r>
              <a:rPr lang="ru-RU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        Главы</a:t>
            </a:r>
          </a:p>
          <a:p>
            <a:r>
              <a:rPr lang="ru-RU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    за 2022 г.</a:t>
            </a:r>
          </a:p>
          <a:p>
            <a:r>
              <a:rPr lang="ru-RU" sz="8000" b="1" cap="none" spc="0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</a:t>
            </a:r>
          </a:p>
          <a:p>
            <a:r>
              <a:rPr lang="ru-RU" sz="8000" b="1" dirty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6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142858"/>
            <a:ext cx="864957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Административная комиссия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387185949"/>
              </p:ext>
            </p:extLst>
          </p:nvPr>
        </p:nvGraphicFramePr>
        <p:xfrm>
          <a:off x="142844" y="928676"/>
          <a:ext cx="885834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9"/>
          <p:cNvSpPr txBox="1"/>
          <p:nvPr/>
        </p:nvSpPr>
        <p:spPr>
          <a:xfrm>
            <a:off x="3357554" y="4429138"/>
            <a:ext cx="4929222" cy="369332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Общая сумма штрафов 10200 руб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341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14678" y="142858"/>
            <a:ext cx="56864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В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оинский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учет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843558"/>
          <a:ext cx="885834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7984" y="1294894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Военнообязанных: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Прибыло -  40 </a:t>
            </a:r>
          </a:p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Убыло – 77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Мобилизовано -27</a:t>
            </a:r>
          </a:p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Добровольцы -5</a:t>
            </a:r>
          </a:p>
          <a:p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235743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1489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252536" y="0"/>
            <a:ext cx="9721080" cy="7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Помощь семьям мобилизованных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98757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Организовали совместно с депутатом поздравление ко Дню Матери – 3 семей.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Обеспечены дровами – 15 семей, в настоящее время решается вопрос по дровам – 8 семей.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Оказано содействие в приобретение обмундирования – 8 мобилизованных.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Оказано содействие в установке газового отопления.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Совместно с депутатом района оказано содействие в подключении к системе газоснабжения – 6 семей.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Двум семьям оказана материальная помощь для приобретения зимней одежды детям.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Совместно с главой МО «Майкопский район» организованы новогодние подарки детям мобилизованных.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23799" y="123478"/>
            <a:ext cx="63094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Жилищный учет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391258963"/>
              </p:ext>
            </p:extLst>
          </p:nvPr>
        </p:nvGraphicFramePr>
        <p:xfrm>
          <a:off x="142812" y="928676"/>
          <a:ext cx="9001188" cy="42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523715776"/>
              </p:ext>
            </p:extLst>
          </p:nvPr>
        </p:nvGraphicFramePr>
        <p:xfrm>
          <a:off x="971600" y="843558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04048" y="264375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 семей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2387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Сертификат на получение субсидии «Молодая семья» - 3</a:t>
            </a: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сумму – 2 425 315,20 рублей </a:t>
            </a:r>
          </a:p>
        </p:txBody>
      </p:sp>
    </p:spTree>
    <p:extLst>
      <p:ext uri="{BB962C8B-B14F-4D97-AF65-F5344CB8AC3E}">
        <p14:creationId xmlns="" xmlns:p14="http://schemas.microsoft.com/office/powerpoint/2010/main" val="28837745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123478"/>
            <a:ext cx="767357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/>
              <a:t>Социальная поддержка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9582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Администрацией муниципального образования организовано поздравление с Новогодними праздниками 35 детей из различных категорий семей, а также поздравление с Рождеством 5 одиноких пожилых людей, состоящих на обслуживании ГБУ РА КЦСОН по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Майкопскому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району.</a:t>
            </a:r>
          </a:p>
        </p:txBody>
      </p:sp>
    </p:spTree>
    <p:extLst>
      <p:ext uri="{BB962C8B-B14F-4D97-AF65-F5344CB8AC3E}">
        <p14:creationId xmlns:p14="http://schemas.microsoft.com/office/powerpoint/2010/main" xmlns="" val="28837745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320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/>
              <a:t>Профилактика правонарушений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99862635"/>
              </p:ext>
            </p:extLst>
          </p:nvPr>
        </p:nvGraphicFramePr>
        <p:xfrm>
          <a:off x="107504" y="928676"/>
          <a:ext cx="8856984" cy="42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63104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3478"/>
            <a:ext cx="8028384" cy="5760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Выморочное имущество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7654"/>
            <a:ext cx="8784976" cy="321612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Оформлено в собственность 3 объекта недвижимости, как выморочное имущество.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Реализовано на сумму – 2 515 580 рублей  </a:t>
            </a:r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72594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88900" h="95250"/>
              <a:bevelB w="88900"/>
            </a:sp3d>
          </a:bodyPr>
          <a:lstStyle/>
          <a:p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      </a:t>
            </a:r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</a:t>
            </a:r>
            <a:endParaRPr lang="ru-RU" sz="3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  <a:p>
            <a:endParaRPr lang="ru-RU" sz="3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  <a:p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8000" b="1" cap="none" spc="0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</a:t>
            </a:r>
          </a:p>
          <a:p>
            <a:r>
              <a:rPr lang="ru-RU" sz="8000" b="1" dirty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6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428596" y="2571750"/>
            <a:ext cx="8280920" cy="15121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БЮДЖЕТ</a:t>
            </a:r>
          </a:p>
        </p:txBody>
      </p:sp>
    </p:spTree>
    <p:extLst>
      <p:ext uri="{BB962C8B-B14F-4D97-AF65-F5344CB8AC3E}">
        <p14:creationId xmlns="" xmlns:p14="http://schemas.microsoft.com/office/powerpoint/2010/main" val="103150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51470"/>
            <a:ext cx="8649570" cy="7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собственных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доходов </a:t>
            </a:r>
            <a:b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руб.)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38648827"/>
              </p:ext>
            </p:extLst>
          </p:nvPr>
        </p:nvGraphicFramePr>
        <p:xfrm>
          <a:off x="0" y="1006922"/>
          <a:ext cx="9001000" cy="413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65580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/>
              <a:t> Налоговые        </a:t>
            </a:r>
            <a:r>
              <a:rPr lang="ru-RU" sz="3200" b="1" dirty="0" smtClean="0">
                <a:solidFill>
                  <a:srgbClr val="FF0000"/>
                </a:solidFill>
              </a:rPr>
              <a:t>ДОХОДЫ</a:t>
            </a:r>
            <a:r>
              <a:rPr lang="ru-RU" sz="3200" b="1" dirty="0" smtClean="0"/>
              <a:t>         Неналоговые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206729663"/>
              </p:ext>
            </p:extLst>
          </p:nvPr>
        </p:nvGraphicFramePr>
        <p:xfrm>
          <a:off x="0" y="857238"/>
          <a:ext cx="9108504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6116" y="928676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Собственные доходы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31 334,51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459341"/>
            <a:ext cx="142872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10 591,32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722126289"/>
              </p:ext>
            </p:extLst>
          </p:nvPr>
        </p:nvGraphicFramePr>
        <p:xfrm>
          <a:off x="4205836" y="857238"/>
          <a:ext cx="4929222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2910" y="428610"/>
            <a:ext cx="142872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20 743,19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580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>
          <a:xfrm>
            <a:off x="3571868" y="142858"/>
            <a:ext cx="4891094" cy="422672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88900" h="95250"/>
              <a:bevelB w="88900" h="95250"/>
            </a:sp3d>
          </a:bodyPr>
          <a:lstStyle/>
          <a:p>
            <a:r>
              <a:rPr lang="ru-RU" sz="4400" b="1" dirty="0" smtClean="0"/>
              <a:t>Общие сведения</a:t>
            </a:r>
            <a:endParaRPr lang="en-US" sz="4400" b="1" dirty="0"/>
          </a:p>
        </p:txBody>
      </p:sp>
      <p:pic>
        <p:nvPicPr>
          <p:cNvPr id="59" name="Рисунок 58" descr="территория м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6"/>
            <a:ext cx="8858312" cy="40719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88900" contourW="12700" prstMaterial="metal">
            <a:bevelT w="88900" h="95250"/>
            <a:bevelB w="88900" h="95250"/>
            <a:contourClr>
              <a:schemeClr val="bg1"/>
            </a:contourClr>
          </a:sp3d>
        </p:spPr>
      </p:pic>
      <p:sp>
        <p:nvSpPr>
          <p:cNvPr id="60" name="Прямоугольник 59"/>
          <p:cNvSpPr/>
          <p:nvPr/>
        </p:nvSpPr>
        <p:spPr>
          <a:xfrm>
            <a:off x="857224" y="3429006"/>
            <a:ext cx="3929089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b">
            <a:spAutoFit/>
            <a:sp3d extrusionH="57150">
              <a:bevelT w="88900" h="95250"/>
            </a:sp3d>
          </a:bodyPr>
          <a:lstStyle/>
          <a:p>
            <a:pPr algn="r"/>
            <a:r>
              <a:rPr lang="ru-RU" sz="4000" b="1" spc="50" dirty="0" smtClean="0">
                <a:ln w="13500">
                  <a:noFill/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Территория </a:t>
            </a:r>
          </a:p>
          <a:p>
            <a:pPr algn="r"/>
            <a:r>
              <a:rPr lang="ru-RU" sz="4000" b="1" spc="50" dirty="0" smtClean="0">
                <a:ln w="13500">
                  <a:noFill/>
                  <a:prstDash val="solid"/>
                </a:ln>
                <a:solidFill>
                  <a:srgbClr val="FDC52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18693,2 га</a:t>
            </a:r>
            <a:endParaRPr lang="ru-RU" sz="4000" b="1" cap="none" spc="50" dirty="0">
              <a:ln w="13500">
                <a:noFill/>
                <a:prstDash val="solid"/>
              </a:ln>
              <a:solidFill>
                <a:srgbClr val="FDC52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00694" y="2857502"/>
            <a:ext cx="3214710" cy="46166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п.Каменномостский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8596" y="2285998"/>
            <a:ext cx="1785950" cy="46166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п.Победа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14546" y="1571618"/>
            <a:ext cx="1928826" cy="46166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х.Веселый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142990"/>
            <a:ext cx="320754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8900" h="44450"/>
              <a:bevelB w="88900" h="69850"/>
            </a:sp3d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Домовладения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3557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32146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prstMaterial="powder">
              <a:bevelT w="38100" h="25400"/>
              <a:bevelB w="38100" h="25400"/>
            </a:sp3d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3356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264318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prstMaterial="powder">
              <a:bevelT w="38100"/>
              <a:bevelB w="38100"/>
            </a:sp3d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127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1928808"/>
            <a:ext cx="543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morning" dir="t"/>
            </a:scene3d>
            <a:sp3d prstMaterial="softEdge">
              <a:bevelT w="38100"/>
              <a:bevelB w="38100"/>
            </a:sp3d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42858"/>
            <a:ext cx="890109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/>
              <a:t> Привлеченные доходы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тыс.руб.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049723500"/>
              </p:ext>
            </p:extLst>
          </p:nvPr>
        </p:nvGraphicFramePr>
        <p:xfrm>
          <a:off x="0" y="935484"/>
          <a:ext cx="9001000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4480" y="257175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634,95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9651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14296"/>
            <a:ext cx="890109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/>
              <a:t>Консолидированные Доходы бюджета 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тыс.руб.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669171444"/>
              </p:ext>
            </p:extLst>
          </p:nvPr>
        </p:nvGraphicFramePr>
        <p:xfrm>
          <a:off x="142844" y="1000114"/>
          <a:ext cx="885831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000114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36 969,46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504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42858"/>
            <a:ext cx="9145089" cy="5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/>
              <a:t> Динамика доходов бюджета (</a:t>
            </a:r>
            <a:r>
              <a:rPr lang="ru-RU" b="1" noProof="0" dirty="0" err="1" smtClean="0"/>
              <a:t>тыс.руб</a:t>
            </a:r>
            <a:r>
              <a:rPr lang="ru-RU" b="1" noProof="0" dirty="0" smtClean="0"/>
              <a:t>)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097367887"/>
              </p:ext>
            </p:extLst>
          </p:nvPr>
        </p:nvGraphicFramePr>
        <p:xfrm>
          <a:off x="4000496" y="857238"/>
          <a:ext cx="5143504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915566"/>
          <a:ext cx="46440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3363056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42858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Структура</a:t>
            </a:r>
            <a:r>
              <a:rPr lang="ru-RU" b="1" noProof="0" dirty="0" smtClean="0"/>
              <a:t> </a:t>
            </a:r>
            <a:r>
              <a:rPr lang="ru-RU" b="1" dirty="0" smtClean="0"/>
              <a:t>расходов </a:t>
            </a:r>
            <a:r>
              <a:rPr lang="ru-RU" b="1" noProof="0" dirty="0" smtClean="0"/>
              <a:t> бюджета </a:t>
            </a:r>
            <a:r>
              <a:rPr lang="ru-RU" sz="3200" b="1" noProof="0" dirty="0" smtClean="0"/>
              <a:t>тыс.руб.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571852039"/>
              </p:ext>
            </p:extLst>
          </p:nvPr>
        </p:nvGraphicFramePr>
        <p:xfrm>
          <a:off x="0" y="843558"/>
          <a:ext cx="89297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211710"/>
            <a:ext cx="3672978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34 256,58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1565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1124067"/>
              </p:ext>
            </p:extLst>
          </p:nvPr>
        </p:nvGraphicFramePr>
        <p:xfrm>
          <a:off x="467544" y="987574"/>
          <a:ext cx="82296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Неформальная занятость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857238"/>
            <a:ext cx="792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Индивидуальные предприниматели         --  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163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35730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Рабочих в реальном секторе экономики  --  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744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85737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Служащие и работники социальной сферы   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--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434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35743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Всего занятые                                                -- </a:t>
            </a:r>
            <a:r>
              <a:rPr lang="ru-RU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1341</a:t>
            </a:r>
            <a:endParaRPr lang="ru-RU" sz="2800" b="1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92894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Безработные  ЦЗ                                           --     </a:t>
            </a:r>
            <a:r>
              <a:rPr lang="ru-RU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859" y="347733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Вакансии  ЦЗ                                                 --     </a:t>
            </a:r>
            <a:r>
              <a:rPr lang="ru-RU" sz="28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sz="2800" b="1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57422" y="0"/>
            <a:ext cx="46434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Дорожное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607019528"/>
              </p:ext>
            </p:extLst>
          </p:nvPr>
        </p:nvGraphicFramePr>
        <p:xfrm>
          <a:off x="42728" y="928676"/>
          <a:ext cx="4355976" cy="42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726" y="3867894"/>
            <a:ext cx="327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 Каменномостский  -117 улиц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26" y="4237911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х. Веселый                  -  12 улиц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88595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 Победа                   -  4 улицы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960561"/>
            <a:ext cx="462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Общая протяженность дорог -86,36км.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160791775"/>
              </p:ext>
            </p:extLst>
          </p:nvPr>
        </p:nvGraphicFramePr>
        <p:xfrm>
          <a:off x="4499992" y="843558"/>
          <a:ext cx="4555910" cy="42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2" y="918792"/>
            <a:ext cx="486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Муниципальные дороги – 63,91 км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1565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400" b="1" noProof="0" dirty="0" smtClean="0"/>
              <a:t> </a:t>
            </a:r>
            <a:r>
              <a:rPr lang="ru-RU" b="1" noProof="0" dirty="0" smtClean="0"/>
              <a:t>Дорожное хозяйство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noProof="0" dirty="0" smtClean="0"/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7672756"/>
              </p:ext>
            </p:extLst>
          </p:nvPr>
        </p:nvGraphicFramePr>
        <p:xfrm>
          <a:off x="107504" y="915566"/>
          <a:ext cx="8928992" cy="41916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28992"/>
              </a:tblGrid>
              <a:tr h="2964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дорог (очистка и нарезка кюветов, профилирование дорожного полотна и т.д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.):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пер.Школьный, ул.Калинина, Поселковая, ул.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Аминовская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пер. Обрывной, ул.Выгонная, ул.Кубанская, ул. Комсомольской, ул. Полевой, ул. Поселковой, Батарейная, Белинского, Павленко, ул. Первомайская, ул. Зеленая, ул. К.Маркса (дорога к очистным сооружениям), ул. Узкоколейная, ул. Жуковского, ул. Пионерская, ул. Кирова, ул. Пушкина, ул. Шоссейная, ул.Советская, ул. Глубокая, ул.Железнодорожной, ул. Высокая, ул. Узкоколейная, ул.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Новозаводская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Лесная, пер. Короткий, ул. Шумная, пер. Восточный, ул. Набережная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7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Укладка ливневых труб (в т.ч. демонтаж, очистка и укладка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Первомайская, пер. Низовому, ул. Безымянной, улицам Батарейная, Белинского, ул. Жуковского, ул. Пионерская, ул. Кирова, ул. Пушкина, ул. Шоссейная, ул. Глубокая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1169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Очистка улиц от снега (в зимний период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п.Каменномостский ул. Белинского, Жуковского, Подгорная, Степная, Стадионная, Поселковая,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Аминовская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Дальняя (кладбище), Гоголя, Крылова, Грушевая, Комсомольская, Фурманова, Чапаева, Нечипоренко, Грачева, Хуторская, Прохладная, Горная, Лесная, Глухая, Рабочая, пер: Полевой, Школьный, Обрывной,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Приреченский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Победа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ул. Дружбы и 2 автостоянки,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 Веселого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ул. Озерная, пер. Западный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70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Ямочный ремонт дорог с </a:t>
                      </a: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асфальто-бетонным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покрытием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улиц: Молодежная, Строителей, Калинина, Набережная, Привокзальная, Ленина, Комсомольская, Дальняя,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Нечипуренко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К.Маркса,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переулков: Привокзальный и Больничный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6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Нанесение дорожной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разметки: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Калинина, Комсомольская, К.Маркса, Дальняя,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Нечипуренко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Ленина, Коминтерна, пер.Парковый,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Подготовлены проекты организации дорожного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движения: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улиц: Белинского,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Аминовская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Дружбы, Жуковского, Калинина, Чернышевского, переулок Привокзальный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211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Произведены работы по устройству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тротуара: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улица Калинина, протяженность 539 м на сумму 1 256 482 рубля;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-улица Дальняя, протяженность 698 м на сумму 1 838 276,50 рублей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211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 пешеходного перехода: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Пересечение ул.Ленина и ул.Калинина на сумму 352 929 рублей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87824" y="51470"/>
            <a:ext cx="59589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Комунальное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хозяйство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091883234"/>
              </p:ext>
            </p:extLst>
          </p:nvPr>
        </p:nvGraphicFramePr>
        <p:xfrm>
          <a:off x="42728" y="1142990"/>
          <a:ext cx="3521160" cy="394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43110048"/>
              </p:ext>
            </p:extLst>
          </p:nvPr>
        </p:nvGraphicFramePr>
        <p:xfrm>
          <a:off x="3143240" y="1071552"/>
          <a:ext cx="30849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2987824" y="843558"/>
            <a:ext cx="2952328" cy="5180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3577 Домовладений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884037536"/>
              </p:ext>
            </p:extLst>
          </p:nvPr>
        </p:nvGraphicFramePr>
        <p:xfrm>
          <a:off x="5508104" y="2139702"/>
          <a:ext cx="3635896" cy="300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8063006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4985"/>
            <a:ext cx="83164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059582"/>
          <a:ext cx="8840363" cy="3734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40363"/>
              </a:tblGrid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573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и обслуживание уличного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освещения: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улиц: К.Маркса, Гагарина, Мостовая, Павленко, Школьная, Поселковая,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Нечипуренко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Лермонтова, Фурманова,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Аминовская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Хуторская, Речная, Гоголя, Мира, Чапаева, Дальняя,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Грушовая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Калинина, Глухая, Крылова, Рабочая, Глубокая, Белинского, Советская, Шоссейная, Узкоколейная, Безымянная, Привокзальная, Солнечная, Белинского, Степная,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Аминовская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М.Горького, Набережная, Первомайская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переулков: Больничный, Низовой, Охотничий, Школьный, Приречный, Офицерский, Привокзальный,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тупик 3-й Майский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п.Победа: ул.Дружбы, ул.Озерная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231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прожекторов: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Гагарина – 24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сумму 298 546,88 рублей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ул.Дальняя – 21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сумму 173 609,64 рублей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22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Обслуживание, ремонтно-восстановительные и аварийные работы на водопроводных сетях: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Техническое обслуживание всех водопроводных сетей, протяженностью 83,1 км, в течение 2022 года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Аварийно-восстановительные работы по улицам: Мира, Чернышевского, Чапаева,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Нечипуренко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/Дальняя, Высокая, переулок Шумный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 ремонт гидрантов на улицах: Жуковского, Дружбы, Комсомольской, Поселковой,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Хаджохской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Речной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 ремонт водонапорной башни, замена комплектующих насосной станции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226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газопроводов: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Техническое обслуживание ПРГ в кол-ве 18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 покос травы и удаление растительности на территории всех ШРП, проведены работы по окраске газового оборудования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63836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14678" y="142858"/>
            <a:ext cx="56864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Население 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39322040"/>
              </p:ext>
            </p:extLst>
          </p:nvPr>
        </p:nvGraphicFramePr>
        <p:xfrm>
          <a:off x="142812" y="928676"/>
          <a:ext cx="9001188" cy="42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38076522"/>
              </p:ext>
            </p:extLst>
          </p:nvPr>
        </p:nvGraphicFramePr>
        <p:xfrm>
          <a:off x="4071934" y="928676"/>
          <a:ext cx="497682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5849" y="257175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7257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72594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88900" h="95250"/>
              <a:bevelB w="88900"/>
            </a:sp3d>
          </a:bodyPr>
          <a:lstStyle/>
          <a:p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      </a:t>
            </a:r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</a:t>
            </a:r>
            <a:endParaRPr lang="ru-RU" sz="3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  <a:p>
            <a:endParaRPr lang="ru-RU" sz="3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  <a:p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8000" b="1" cap="none" spc="0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</a:t>
            </a:r>
          </a:p>
          <a:p>
            <a:r>
              <a:rPr lang="ru-RU" sz="8000" b="1" dirty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6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428596" y="2571750"/>
            <a:ext cx="8280920" cy="15121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Благоустройство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103150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400" b="1" noProof="0" dirty="0" smtClean="0"/>
              <a:t> </a:t>
            </a:r>
            <a:r>
              <a:rPr lang="ru-RU" b="1" noProof="0" dirty="0" smtClean="0"/>
              <a:t>Тротуар ул.Дальняя 1,7 км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User\Downloads\16-01-2023_15-14-46\IMG-20230116-WA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03598"/>
            <a:ext cx="1872208" cy="3329990"/>
          </a:xfrm>
          <a:prstGeom prst="rect">
            <a:avLst/>
          </a:prstGeom>
          <a:noFill/>
        </p:spPr>
      </p:pic>
      <p:pic>
        <p:nvPicPr>
          <p:cNvPr id="7" name="Рисунок 6" descr="IMG-20230116-WA0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03598"/>
            <a:ext cx="1872208" cy="3329989"/>
          </a:xfrm>
          <a:prstGeom prst="rect">
            <a:avLst/>
          </a:prstGeom>
        </p:spPr>
      </p:pic>
      <p:pic>
        <p:nvPicPr>
          <p:cNvPr id="11" name="Рисунок 10" descr="IMG-20230116-WA0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203598"/>
            <a:ext cx="1862300" cy="3312368"/>
          </a:xfrm>
          <a:prstGeom prst="rect">
            <a:avLst/>
          </a:prstGeom>
        </p:spPr>
      </p:pic>
      <p:pic>
        <p:nvPicPr>
          <p:cNvPr id="16" name="Рисунок 15" descr="IMG-20230116-WA00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203598"/>
            <a:ext cx="1863207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400" b="1" noProof="0" dirty="0" smtClean="0"/>
              <a:t> </a:t>
            </a:r>
            <a:r>
              <a:rPr lang="ru-RU" b="1" noProof="0" dirty="0" smtClean="0"/>
              <a:t>Тротуар ул.Калинина 700м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IMG-20230116-WA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31590"/>
            <a:ext cx="1715681" cy="3528392"/>
          </a:xfrm>
          <a:prstGeom prst="rect">
            <a:avLst/>
          </a:prstGeom>
        </p:spPr>
      </p:pic>
      <p:pic>
        <p:nvPicPr>
          <p:cNvPr id="14" name="Рисунок 13" descr="IMG-20230116-WA0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131590"/>
            <a:ext cx="2053177" cy="3651870"/>
          </a:xfrm>
          <a:prstGeom prst="rect">
            <a:avLst/>
          </a:prstGeom>
        </p:spPr>
      </p:pic>
      <p:pic>
        <p:nvPicPr>
          <p:cNvPr id="15" name="Рисунок 14" descr="IMG-20230116-WA0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131590"/>
            <a:ext cx="2064725" cy="3672408"/>
          </a:xfrm>
          <a:prstGeom prst="rect">
            <a:avLst/>
          </a:prstGeom>
        </p:spPr>
      </p:pic>
      <p:pic>
        <p:nvPicPr>
          <p:cNvPr id="16" name="Рисунок 15" descr="IMG-20230116-WA0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131590"/>
            <a:ext cx="2093662" cy="3723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</a:t>
            </a:r>
            <a:r>
              <a:rPr lang="ru-RU" sz="3200" b="1" dirty="0" smtClean="0"/>
              <a:t>Пешеходный переход ул.Ленина и Кирова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MG-20230116-WA0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9582"/>
            <a:ext cx="2093662" cy="3723878"/>
          </a:xfrm>
          <a:prstGeom prst="rect">
            <a:avLst/>
          </a:prstGeom>
        </p:spPr>
      </p:pic>
      <p:pic>
        <p:nvPicPr>
          <p:cNvPr id="10" name="Рисунок 9" descr="IMG-20230116-WA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059582"/>
            <a:ext cx="2088232" cy="3714220"/>
          </a:xfrm>
          <a:prstGeom prst="rect">
            <a:avLst/>
          </a:prstGeom>
        </p:spPr>
      </p:pic>
      <p:pic>
        <p:nvPicPr>
          <p:cNvPr id="11" name="Рисунок 10" descr="IMG-20230116-WA00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59582"/>
            <a:ext cx="2088232" cy="3714221"/>
          </a:xfrm>
          <a:prstGeom prst="rect">
            <a:avLst/>
          </a:prstGeom>
        </p:spPr>
      </p:pic>
      <p:pic>
        <p:nvPicPr>
          <p:cNvPr id="12" name="Рисунок 11" descr="IMG-20230116-WA00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059581"/>
            <a:ext cx="2088232" cy="3714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Лестница в парке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IMG-20230116-WA0107.jpg"/>
          <p:cNvPicPr>
            <a:picLocks noChangeAspect="1"/>
          </p:cNvPicPr>
          <p:nvPr/>
        </p:nvPicPr>
        <p:blipFill>
          <a:blip r:embed="rId3" cstate="print"/>
          <a:srcRect r="23256"/>
          <a:stretch>
            <a:fillRect/>
          </a:stretch>
        </p:blipFill>
        <p:spPr>
          <a:xfrm>
            <a:off x="107504" y="1131590"/>
            <a:ext cx="1963001" cy="2736304"/>
          </a:xfrm>
          <a:prstGeom prst="rect">
            <a:avLst/>
          </a:prstGeom>
        </p:spPr>
      </p:pic>
      <p:pic>
        <p:nvPicPr>
          <p:cNvPr id="15" name="Рисунок 14" descr="IMG-20230116-WA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139702"/>
            <a:ext cx="1538422" cy="2736304"/>
          </a:xfrm>
          <a:prstGeom prst="rect">
            <a:avLst/>
          </a:prstGeom>
        </p:spPr>
      </p:pic>
      <p:pic>
        <p:nvPicPr>
          <p:cNvPr id="17" name="Рисунок 16" descr="IMG-20230116-WA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779662"/>
            <a:ext cx="1740846" cy="3096344"/>
          </a:xfrm>
          <a:prstGeom prst="rect">
            <a:avLst/>
          </a:prstGeom>
        </p:spPr>
      </p:pic>
      <p:pic>
        <p:nvPicPr>
          <p:cNvPr id="18" name="Рисунок 17" descr="IMG-20230116-WA0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987574"/>
            <a:ext cx="1648330" cy="2931790"/>
          </a:xfrm>
          <a:prstGeom prst="rect">
            <a:avLst/>
          </a:prstGeom>
        </p:spPr>
      </p:pic>
      <p:pic>
        <p:nvPicPr>
          <p:cNvPr id="19" name="Рисунок 18" descr="IMG-20230116-WA0116.jpg"/>
          <p:cNvPicPr>
            <a:picLocks noChangeAspect="1"/>
          </p:cNvPicPr>
          <p:nvPr/>
        </p:nvPicPr>
        <p:blipFill>
          <a:blip r:embed="rId7" cstate="print"/>
          <a:srcRect b="25000"/>
          <a:stretch>
            <a:fillRect/>
          </a:stretch>
        </p:blipFill>
        <p:spPr>
          <a:xfrm>
            <a:off x="3707904" y="1275606"/>
            <a:ext cx="1781331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Благоустройство у поликлиники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IMG-20230116-WA0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9582"/>
            <a:ext cx="1891238" cy="3363838"/>
          </a:xfrm>
          <a:prstGeom prst="rect">
            <a:avLst/>
          </a:prstGeom>
        </p:spPr>
      </p:pic>
      <p:pic>
        <p:nvPicPr>
          <p:cNvPr id="11" name="Рисунок 10" descr="IMG-20230116-WA0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131590"/>
            <a:ext cx="2689607" cy="1512168"/>
          </a:xfrm>
          <a:prstGeom prst="rect">
            <a:avLst/>
          </a:prstGeom>
        </p:spPr>
      </p:pic>
      <p:pic>
        <p:nvPicPr>
          <p:cNvPr id="12" name="Рисунок 11" descr="IMG-20230116-WA0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859782"/>
            <a:ext cx="2689607" cy="1512168"/>
          </a:xfrm>
          <a:prstGeom prst="rect">
            <a:avLst/>
          </a:prstGeom>
        </p:spPr>
      </p:pic>
      <p:pic>
        <p:nvPicPr>
          <p:cNvPr id="14" name="Рисунок 13" descr="IMG-20230116-WA00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131589"/>
            <a:ext cx="1872208" cy="3329991"/>
          </a:xfrm>
          <a:prstGeom prst="rect">
            <a:avLst/>
          </a:prstGeom>
        </p:spPr>
      </p:pic>
      <p:pic>
        <p:nvPicPr>
          <p:cNvPr id="19" name="Рисунок 18" descr="IMG-20230116-WA00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1131590"/>
            <a:ext cx="1862300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Тротуар ул.Шоссейная 2,5 км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IMG-20230116-WA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03598"/>
            <a:ext cx="1891238" cy="3363838"/>
          </a:xfrm>
          <a:prstGeom prst="rect">
            <a:avLst/>
          </a:prstGeom>
        </p:spPr>
      </p:pic>
      <p:pic>
        <p:nvPicPr>
          <p:cNvPr id="15" name="Рисунок 14" descr="IMG-20230116-WA0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203598"/>
            <a:ext cx="1850753" cy="3291830"/>
          </a:xfrm>
          <a:prstGeom prst="rect">
            <a:avLst/>
          </a:prstGeom>
        </p:spPr>
      </p:pic>
      <p:pic>
        <p:nvPicPr>
          <p:cNvPr id="16" name="Рисунок 15" descr="IMG-20230116-WA0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203598"/>
            <a:ext cx="1850753" cy="3291830"/>
          </a:xfrm>
          <a:prstGeom prst="rect">
            <a:avLst/>
          </a:prstGeom>
        </p:spPr>
      </p:pic>
      <p:pic>
        <p:nvPicPr>
          <p:cNvPr id="17" name="Рисунок 16" descr="IMG-20230116-WA0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275606"/>
            <a:ext cx="1821816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Пешеходный мост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MG-20230116-WA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03598"/>
            <a:ext cx="2016224" cy="3586142"/>
          </a:xfrm>
          <a:prstGeom prst="rect">
            <a:avLst/>
          </a:prstGeom>
        </p:spPr>
      </p:pic>
      <p:pic>
        <p:nvPicPr>
          <p:cNvPr id="10" name="Рисунок 9" descr="IMG-20230116-WA0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203597"/>
            <a:ext cx="2016224" cy="3586143"/>
          </a:xfrm>
          <a:prstGeom prst="rect">
            <a:avLst/>
          </a:prstGeom>
        </p:spPr>
      </p:pic>
      <p:pic>
        <p:nvPicPr>
          <p:cNvPr id="11" name="Рисунок 10" descr="IMG-20230116-WA0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275606"/>
            <a:ext cx="1983755" cy="3528392"/>
          </a:xfrm>
          <a:prstGeom prst="rect">
            <a:avLst/>
          </a:prstGeom>
        </p:spPr>
      </p:pic>
      <p:pic>
        <p:nvPicPr>
          <p:cNvPr id="12" name="Рисунок 11" descr="IMG-20230116-WA0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275606"/>
            <a:ext cx="1944216" cy="3458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Питьевой фонтанчик в парке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IMG-20230116-WA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7614"/>
            <a:ext cx="1902785" cy="3384376"/>
          </a:xfrm>
          <a:prstGeom prst="rect">
            <a:avLst/>
          </a:prstGeom>
        </p:spPr>
      </p:pic>
      <p:pic>
        <p:nvPicPr>
          <p:cNvPr id="14" name="Рисунок 13" descr="IMG-20230116-WA0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275606"/>
            <a:ext cx="1944216" cy="3458066"/>
          </a:xfrm>
          <a:prstGeom prst="rect">
            <a:avLst/>
          </a:prstGeom>
        </p:spPr>
      </p:pic>
      <p:pic>
        <p:nvPicPr>
          <p:cNvPr id="15" name="Рисунок 14" descr="IMG-20230116-WA0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3694" y="1419622"/>
            <a:ext cx="1862300" cy="3312368"/>
          </a:xfrm>
          <a:prstGeom prst="rect">
            <a:avLst/>
          </a:prstGeom>
        </p:spPr>
      </p:pic>
      <p:pic>
        <p:nvPicPr>
          <p:cNvPr id="16" name="Рисунок 15" descr="IMG-20230116-WA0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347614"/>
            <a:ext cx="1970405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3478"/>
            <a:ext cx="8935290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lvl="0" algn="ctr">
              <a:defRPr/>
            </a:pPr>
            <a:r>
              <a:rPr lang="ru-RU" sz="4000" b="1" noProof="0" dirty="0" smtClean="0"/>
              <a:t> Кинотеатр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MG-20230116-WA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31590"/>
            <a:ext cx="2978038" cy="1678739"/>
          </a:xfrm>
          <a:prstGeom prst="rect">
            <a:avLst/>
          </a:prstGeom>
        </p:spPr>
      </p:pic>
      <p:pic>
        <p:nvPicPr>
          <p:cNvPr id="10" name="Рисунок 9" descr="IMG-20230116-WA0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347614"/>
            <a:ext cx="1728192" cy="2592288"/>
          </a:xfrm>
          <a:prstGeom prst="rect">
            <a:avLst/>
          </a:prstGeom>
        </p:spPr>
      </p:pic>
      <p:pic>
        <p:nvPicPr>
          <p:cNvPr id="11" name="Рисунок 10" descr="IMG-20230116-WA0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075806"/>
            <a:ext cx="3203848" cy="1680018"/>
          </a:xfrm>
          <a:prstGeom prst="rect">
            <a:avLst/>
          </a:prstGeom>
        </p:spPr>
      </p:pic>
      <p:pic>
        <p:nvPicPr>
          <p:cNvPr id="12" name="Рисунок 11" descr="IMG-20230116-WA01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987574"/>
            <a:ext cx="3384376" cy="1903712"/>
          </a:xfrm>
          <a:prstGeom prst="rect">
            <a:avLst/>
          </a:prstGeom>
        </p:spPr>
      </p:pic>
      <p:pic>
        <p:nvPicPr>
          <p:cNvPr id="17" name="Рисунок 16" descr="IMG-20230116-WA01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7" y="3003798"/>
            <a:ext cx="3384376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932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8974625"/>
              </p:ext>
            </p:extLst>
          </p:nvPr>
        </p:nvGraphicFramePr>
        <p:xfrm>
          <a:off x="0" y="857239"/>
          <a:ext cx="9001125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Д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емография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миграция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367879063"/>
              </p:ext>
            </p:extLst>
          </p:nvPr>
        </p:nvGraphicFramePr>
        <p:xfrm>
          <a:off x="4500562" y="857238"/>
          <a:ext cx="4500594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7259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88900" h="95250"/>
              <a:bevelB w="88900"/>
            </a:sp3d>
          </a:bodyPr>
          <a:lstStyle/>
          <a:p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      </a:t>
            </a:r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</a:t>
            </a:r>
            <a:r>
              <a:rPr lang="ru-RU" sz="3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Муниципальное  образование </a:t>
            </a:r>
            <a: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</a:t>
            </a:r>
          </a:p>
          <a:p>
            <a:r>
              <a:rPr lang="ru-RU" sz="3000" b="1" cap="none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         Каменномостское сельское</a:t>
            </a:r>
            <a:r>
              <a:rPr lang="ru-RU" sz="3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 </a:t>
            </a:r>
            <a:r>
              <a:rPr lang="ru-RU" sz="3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chemeClr val="accent2">
                      <a:alpha val="65000"/>
                    </a:schemeClr>
                  </a:innerShdw>
                </a:effectLst>
              </a:rPr>
              <a:t>поселение</a:t>
            </a:r>
          </a:p>
          <a:p>
            <a:endParaRPr lang="ru-RU" sz="3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  <a:p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8000" b="1" cap="none" spc="0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</a:t>
            </a:r>
          </a:p>
          <a:p>
            <a:r>
              <a:rPr lang="ru-RU" sz="8000" b="1" dirty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>
                  <a:solidFill>
                    <a:srgbClr val="0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6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chemeClr val="accent2">
                    <a:alpha val="65000"/>
                  </a:schemeClr>
                </a:innerShdw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539552" y="2139702"/>
            <a:ext cx="8280920" cy="15121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   Спасибо за </a:t>
            </a:r>
          </a:p>
          <a:p>
            <a:r>
              <a:rPr lang="ru-RU" sz="54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ru-RU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                    внимание</a:t>
            </a:r>
            <a:r>
              <a:rPr lang="en-US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US" sz="54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50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2382441"/>
            <a:ext cx="909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85678" y="0"/>
            <a:ext cx="4585645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Образование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733682904"/>
              </p:ext>
            </p:extLst>
          </p:nvPr>
        </p:nvGraphicFramePr>
        <p:xfrm>
          <a:off x="179512" y="935484"/>
          <a:ext cx="8784976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042" y="2500312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1597</a:t>
            </a:r>
          </a:p>
          <a:p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9713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86116" y="1000114"/>
            <a:ext cx="1357322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1538" y="142858"/>
            <a:ext cx="782955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Структура администрации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utoShape 7"/>
          <p:cNvSpPr>
            <a:spLocks noChangeAspect="1" noChangeArrowheads="1" noTextEdit="1"/>
          </p:cNvSpPr>
          <p:nvPr/>
        </p:nvSpPr>
        <p:spPr bwMode="gray">
          <a:xfrm>
            <a:off x="4643438" y="1571618"/>
            <a:ext cx="1571636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Зам. Главы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7"/>
          <p:cNvSpPr>
            <a:spLocks noChangeAspect="1" noChangeArrowheads="1" noTextEdit="1"/>
          </p:cNvSpPr>
          <p:nvPr/>
        </p:nvSpPr>
        <p:spPr bwMode="gray">
          <a:xfrm>
            <a:off x="142844" y="2214560"/>
            <a:ext cx="1643074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Отдел по связям с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общественностью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кадрам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7"/>
          <p:cNvSpPr>
            <a:spLocks noChangeAspect="1" noChangeArrowheads="1" noTextEdit="1"/>
          </p:cNvSpPr>
          <p:nvPr/>
        </p:nvSpPr>
        <p:spPr bwMode="gray">
          <a:xfrm>
            <a:off x="1857356" y="2214560"/>
            <a:ext cx="142876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Отел финансов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7"/>
          <p:cNvSpPr>
            <a:spLocks noChangeAspect="1" noChangeArrowheads="1" noTextEdit="1"/>
          </p:cNvSpPr>
          <p:nvPr/>
        </p:nvSpPr>
        <p:spPr bwMode="gray">
          <a:xfrm>
            <a:off x="4714876" y="2214560"/>
            <a:ext cx="1357322" cy="12144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Отдел ЖКХ 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благоустройства</a:t>
            </a:r>
            <a:endParaRPr lang="ru-RU" sz="1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7"/>
          <p:cNvSpPr>
            <a:spLocks noChangeAspect="1" noChangeArrowheads="1" noTextEdit="1"/>
          </p:cNvSpPr>
          <p:nvPr/>
        </p:nvSpPr>
        <p:spPr bwMode="gray">
          <a:xfrm>
            <a:off x="3357554" y="2214560"/>
            <a:ext cx="1285884" cy="9286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Правовой отдел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7"/>
          <p:cNvSpPr>
            <a:spLocks noChangeAspect="1" noChangeArrowheads="1" noTextEdit="1"/>
          </p:cNvSpPr>
          <p:nvPr/>
        </p:nvSpPr>
        <p:spPr bwMode="gray">
          <a:xfrm>
            <a:off x="6143636" y="2214560"/>
            <a:ext cx="857256" cy="500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ВУС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spect="1" noChangeArrowheads="1" noTextEdit="1"/>
          </p:cNvSpPr>
          <p:nvPr/>
        </p:nvSpPr>
        <p:spPr bwMode="gray">
          <a:xfrm>
            <a:off x="7072330" y="2214560"/>
            <a:ext cx="2000232" cy="8572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>
            <a:stCxn id="67591" idx="1"/>
          </p:cNvCxnSpPr>
          <p:nvPr/>
        </p:nvCxnSpPr>
        <p:spPr bwMode="auto">
          <a:xfrm rot="10800000">
            <a:off x="1000100" y="1214428"/>
            <a:ext cx="228601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rot="10800000">
            <a:off x="4643438" y="1214428"/>
            <a:ext cx="37862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500035" y="1714494"/>
            <a:ext cx="100013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16200000" flipH="1">
            <a:off x="2143109" y="1714494"/>
            <a:ext cx="100013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rot="16200000" flipH="1">
            <a:off x="6143637" y="1714494"/>
            <a:ext cx="100013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rot="16200000" flipH="1">
            <a:off x="7929587" y="1714494"/>
            <a:ext cx="100013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rot="16200000" flipH="1">
            <a:off x="3679026" y="1821651"/>
            <a:ext cx="785819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5180017" y="1393023"/>
            <a:ext cx="356396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 bwMode="auto">
          <a:xfrm rot="5400000">
            <a:off x="5251058" y="2107006"/>
            <a:ext cx="21431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14282" y="4214824"/>
            <a:ext cx="8409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Администрация                    – 1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сотрудников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+ 3 тех.работника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+ 1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ВУС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4282" y="4643452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МКУ «Благоустройство» 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14 сотрудников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1538" y="142858"/>
            <a:ext cx="782955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Делопроизводство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42844" y="928676"/>
          <a:ext cx="900115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85786" y="2283718"/>
            <a:ext cx="10715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2581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9520" y="1500180"/>
            <a:ext cx="10548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3640</a:t>
            </a:r>
          </a:p>
        </p:txBody>
      </p:sp>
      <p:pic>
        <p:nvPicPr>
          <p:cNvPr id="7" name="TG_Picture 3" descr="3D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14"/>
            <a:ext cx="843633" cy="571504"/>
          </a:xfrm>
          <a:prstGeom prst="rect">
            <a:avLst/>
          </a:prstGeom>
          <a:noFill/>
          <a:effectLst>
            <a:outerShdw blurRad="139700" dist="1270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TG_Picture 6" descr="3D_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00114"/>
            <a:ext cx="1000132" cy="571504"/>
          </a:xfrm>
          <a:prstGeom prst="rect">
            <a:avLst/>
          </a:prstGeom>
          <a:noFill/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TG_Picture 5" descr="3D_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3422">
            <a:off x="6763691" y="867848"/>
            <a:ext cx="277110" cy="740651"/>
          </a:xfrm>
          <a:prstGeom prst="rect">
            <a:avLst/>
          </a:prstGeom>
          <a:noFill/>
          <a:effectLst>
            <a:outerShdw blurRad="114300" dist="101600" dir="168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1538" y="142858"/>
            <a:ext cx="782955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Делопроизводство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593799405"/>
              </p:ext>
            </p:extLst>
          </p:nvPr>
        </p:nvGraphicFramePr>
        <p:xfrm>
          <a:off x="71406" y="857238"/>
          <a:ext cx="900118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9"/>
          <p:cNvSpPr txBox="1"/>
          <p:nvPr/>
        </p:nvSpPr>
        <p:spPr>
          <a:xfrm>
            <a:off x="3000364" y="1357304"/>
            <a:ext cx="714380" cy="261610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5689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3995936" y="1635646"/>
            <a:ext cx="714380" cy="261610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4684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932040" y="1491630"/>
            <a:ext cx="642942" cy="261610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5312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5796136" y="1419622"/>
            <a:ext cx="642942" cy="261610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6897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6660232" y="1563638"/>
            <a:ext cx="642942" cy="261610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4613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4" y="2382441"/>
            <a:ext cx="9096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2976" y="214296"/>
            <a:ext cx="782955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88900"/>
              <a:bevelB w="889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/>
              <a:t>Делопроизводство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334949203"/>
              </p:ext>
            </p:extLst>
          </p:nvPr>
        </p:nvGraphicFramePr>
        <p:xfrm>
          <a:off x="28206" y="857238"/>
          <a:ext cx="9072594" cy="416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TG_Picture 3" descr="3D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8"/>
            <a:ext cx="843633" cy="571504"/>
          </a:xfrm>
          <a:prstGeom prst="rect">
            <a:avLst/>
          </a:prstGeom>
          <a:noFill/>
          <a:effectLst>
            <a:outerShdw blurRad="139700" dist="1270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TG_Picture 6" descr="3D_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44"/>
            <a:ext cx="1000132" cy="571504"/>
          </a:xfrm>
          <a:prstGeom prst="rect">
            <a:avLst/>
          </a:prstGeom>
          <a:noFill/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TG_Picture 5" descr="3D_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3422">
            <a:off x="620023" y="1153599"/>
            <a:ext cx="277110" cy="740651"/>
          </a:xfrm>
          <a:prstGeom prst="rect">
            <a:avLst/>
          </a:prstGeom>
          <a:noFill/>
          <a:effectLst>
            <a:outerShdw blurRad="114300" dist="101600" dir="168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29"/>
          <p:cNvSpPr txBox="1"/>
          <p:nvPr/>
        </p:nvSpPr>
        <p:spPr>
          <a:xfrm>
            <a:off x="6357950" y="1059582"/>
            <a:ext cx="804829" cy="400110"/>
          </a:xfrm>
          <a:prstGeom prst="rect">
            <a:avLst/>
          </a:prstGeom>
          <a:solidFill>
            <a:srgbClr val="FDC529">
              <a:lumMod val="20000"/>
              <a:lumOff val="80000"/>
            </a:srgbClr>
          </a:solidFill>
          <a:scene3d>
            <a:camera prst="orthographicFront"/>
            <a:lightRig rig="morning" dir="t"/>
          </a:scene3d>
          <a:sp3d>
            <a:bevelT w="88900"/>
            <a:bevelB w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3">
    <a:dk1>
      <a:srgbClr val="0066CC"/>
    </a:dk1>
    <a:lt1>
      <a:srgbClr val="B1E2FB"/>
    </a:lt1>
    <a:dk2>
      <a:srgbClr val="003399"/>
    </a:dk2>
    <a:lt2>
      <a:srgbClr val="FFFFFF"/>
    </a:lt2>
    <a:accent1>
      <a:srgbClr val="FDC529"/>
    </a:accent1>
    <a:accent2>
      <a:srgbClr val="52C828"/>
    </a:accent2>
    <a:accent3>
      <a:srgbClr val="AAADCA"/>
    </a:accent3>
    <a:accent4>
      <a:srgbClr val="97C1D6"/>
    </a:accent4>
    <a:accent5>
      <a:srgbClr val="FEDFAC"/>
    </a:accent5>
    <a:accent6>
      <a:srgbClr val="49B523"/>
    </a:accent6>
    <a:hlink>
      <a:srgbClr val="72A7F6"/>
    </a:hlink>
    <a:folHlink>
      <a:srgbClr val="A5A5FF"/>
    </a:folHlink>
  </a:clrScheme>
  <a:fontScheme name="sampl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mple 3">
    <a:dk1>
      <a:srgbClr val="0066CC"/>
    </a:dk1>
    <a:lt1>
      <a:srgbClr val="B1E2FB"/>
    </a:lt1>
    <a:dk2>
      <a:srgbClr val="003399"/>
    </a:dk2>
    <a:lt2>
      <a:srgbClr val="FFFFFF"/>
    </a:lt2>
    <a:accent1>
      <a:srgbClr val="FDC529"/>
    </a:accent1>
    <a:accent2>
      <a:srgbClr val="52C828"/>
    </a:accent2>
    <a:accent3>
      <a:srgbClr val="AAADCA"/>
    </a:accent3>
    <a:accent4>
      <a:srgbClr val="97C1D6"/>
    </a:accent4>
    <a:accent5>
      <a:srgbClr val="FEDFAC"/>
    </a:accent5>
    <a:accent6>
      <a:srgbClr val="49B523"/>
    </a:accent6>
    <a:hlink>
      <a:srgbClr val="72A7F6"/>
    </a:hlink>
    <a:folHlink>
      <a:srgbClr val="A5A5FF"/>
    </a:folHlink>
  </a:clrScheme>
  <a:fontScheme name="sampl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mple 3">
    <a:dk1>
      <a:srgbClr val="0066CC"/>
    </a:dk1>
    <a:lt1>
      <a:srgbClr val="B1E2FB"/>
    </a:lt1>
    <a:dk2>
      <a:srgbClr val="003399"/>
    </a:dk2>
    <a:lt2>
      <a:srgbClr val="FFFFFF"/>
    </a:lt2>
    <a:accent1>
      <a:srgbClr val="FDC529"/>
    </a:accent1>
    <a:accent2>
      <a:srgbClr val="52C828"/>
    </a:accent2>
    <a:accent3>
      <a:srgbClr val="AAADCA"/>
    </a:accent3>
    <a:accent4>
      <a:srgbClr val="97C1D6"/>
    </a:accent4>
    <a:accent5>
      <a:srgbClr val="FEDFAC"/>
    </a:accent5>
    <a:accent6>
      <a:srgbClr val="49B523"/>
    </a:accent6>
    <a:hlink>
      <a:srgbClr val="72A7F6"/>
    </a:hlink>
    <a:folHlink>
      <a:srgbClr val="A5A5FF"/>
    </a:folHlink>
  </a:clrScheme>
  <a:fontScheme name="sampl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ample 3">
    <a:dk1>
      <a:srgbClr val="0066CC"/>
    </a:dk1>
    <a:lt1>
      <a:srgbClr val="B1E2FB"/>
    </a:lt1>
    <a:dk2>
      <a:srgbClr val="003399"/>
    </a:dk2>
    <a:lt2>
      <a:srgbClr val="FFFFFF"/>
    </a:lt2>
    <a:accent1>
      <a:srgbClr val="FDC529"/>
    </a:accent1>
    <a:accent2>
      <a:srgbClr val="52C828"/>
    </a:accent2>
    <a:accent3>
      <a:srgbClr val="AAADCA"/>
    </a:accent3>
    <a:accent4>
      <a:srgbClr val="97C1D6"/>
    </a:accent4>
    <a:accent5>
      <a:srgbClr val="FEDFAC"/>
    </a:accent5>
    <a:accent6>
      <a:srgbClr val="49B523"/>
    </a:accent6>
    <a:hlink>
      <a:srgbClr val="72A7F6"/>
    </a:hlink>
    <a:folHlink>
      <a:srgbClr val="A5A5FF"/>
    </a:folHlink>
  </a:clrScheme>
  <a:fontScheme name="sampl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6822</TotalTime>
  <Words>1234</Words>
  <Application>Microsoft Office PowerPoint</Application>
  <PresentationFormat>Экран (16:9)</PresentationFormat>
  <Paragraphs>279</Paragraphs>
  <Slides>40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6</vt:lpstr>
      <vt:lpstr>Image</vt:lpstr>
      <vt:lpstr>Слайд 1</vt:lpstr>
      <vt:lpstr>Общие сведения</vt:lpstr>
      <vt:lpstr>Население  </vt:lpstr>
      <vt:lpstr>Демография и миграция </vt:lpstr>
      <vt:lpstr>Образование </vt:lpstr>
      <vt:lpstr>Структура администрации </vt:lpstr>
      <vt:lpstr>Делопроизводство </vt:lpstr>
      <vt:lpstr>Делопроизводство </vt:lpstr>
      <vt:lpstr>Делопроизводство </vt:lpstr>
      <vt:lpstr>Административная комиссия </vt:lpstr>
      <vt:lpstr>Воинский учет </vt:lpstr>
      <vt:lpstr>Помощь семьям мобилизованных</vt:lpstr>
      <vt:lpstr>Жилищный учет  </vt:lpstr>
      <vt:lpstr>Социальная поддержка  </vt:lpstr>
      <vt:lpstr>Профилактика правонарушений  </vt:lpstr>
      <vt:lpstr>Выморочное имущество</vt:lpstr>
      <vt:lpstr>Слайд 17</vt:lpstr>
      <vt:lpstr>Структура собственных доходов  (тыс. руб.)  </vt:lpstr>
      <vt:lpstr> Налоговые        ДОХОДЫ         Неналоговые</vt:lpstr>
      <vt:lpstr> Привлеченные доходы  тыс.руб. </vt:lpstr>
      <vt:lpstr>Консолидированные Доходы бюджета тыс.руб. </vt:lpstr>
      <vt:lpstr> Динамика доходов бюджета (тыс.руб)  </vt:lpstr>
      <vt:lpstr>Структура расходов  бюджета тыс.руб. </vt:lpstr>
      <vt:lpstr>Слайд 24</vt:lpstr>
      <vt:lpstr>Неформальная занятость</vt:lpstr>
      <vt:lpstr>Дорожное хозяйство </vt:lpstr>
      <vt:lpstr> Дорожное хозяйство  </vt:lpstr>
      <vt:lpstr>Комунальное хозяйство </vt:lpstr>
      <vt:lpstr>ЖКХ</vt:lpstr>
      <vt:lpstr>Слайд 30</vt:lpstr>
      <vt:lpstr> Тротуар ул.Дальняя 1,7 км</vt:lpstr>
      <vt:lpstr> Тротуар ул.Калинина 700м</vt:lpstr>
      <vt:lpstr> Пешеходный переход ул.Ленина и Кирова</vt:lpstr>
      <vt:lpstr> Лестница в парке</vt:lpstr>
      <vt:lpstr> Благоустройство у поликлиники</vt:lpstr>
      <vt:lpstr> Тротуар ул.Шоссейная 2,5 км</vt:lpstr>
      <vt:lpstr> Пешеходный мост</vt:lpstr>
      <vt:lpstr> Питьевой фонтанчик в парке</vt:lpstr>
      <vt:lpstr> Кинотеатр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PVN-SSD</dc:creator>
  <cp:lastModifiedBy>User</cp:lastModifiedBy>
  <cp:revision>656</cp:revision>
  <dcterms:created xsi:type="dcterms:W3CDTF">2020-01-12T20:29:31Z</dcterms:created>
  <dcterms:modified xsi:type="dcterms:W3CDTF">2023-01-17T10:27:05Z</dcterms:modified>
</cp:coreProperties>
</file>